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88" r:id="rId2"/>
    <p:sldMasterId id="2147483702" r:id="rId3"/>
  </p:sldMasterIdLst>
  <p:notesMasterIdLst>
    <p:notesMasterId r:id="rId34"/>
  </p:notesMasterIdLst>
  <p:handoutMasterIdLst>
    <p:handoutMasterId r:id="rId35"/>
  </p:handoutMasterIdLst>
  <p:sldIdLst>
    <p:sldId id="290" r:id="rId4"/>
    <p:sldId id="309" r:id="rId5"/>
    <p:sldId id="305" r:id="rId6"/>
    <p:sldId id="306" r:id="rId7"/>
    <p:sldId id="338" r:id="rId8"/>
    <p:sldId id="326" r:id="rId9"/>
    <p:sldId id="341" r:id="rId10"/>
    <p:sldId id="343" r:id="rId11"/>
    <p:sldId id="344" r:id="rId12"/>
    <p:sldId id="312" r:id="rId13"/>
    <p:sldId id="345" r:id="rId14"/>
    <p:sldId id="346" r:id="rId15"/>
    <p:sldId id="347" r:id="rId16"/>
    <p:sldId id="327" r:id="rId17"/>
    <p:sldId id="339" r:id="rId18"/>
    <p:sldId id="340" r:id="rId19"/>
    <p:sldId id="336" r:id="rId20"/>
    <p:sldId id="330" r:id="rId21"/>
    <p:sldId id="328" r:id="rId22"/>
    <p:sldId id="342" r:id="rId23"/>
    <p:sldId id="329" r:id="rId24"/>
    <p:sldId id="331" r:id="rId25"/>
    <p:sldId id="332" r:id="rId26"/>
    <p:sldId id="333" r:id="rId27"/>
    <p:sldId id="303" r:id="rId28"/>
    <p:sldId id="304" r:id="rId29"/>
    <p:sldId id="266" r:id="rId30"/>
    <p:sldId id="337" r:id="rId31"/>
    <p:sldId id="274" r:id="rId32"/>
    <p:sldId id="262" r:id="rId33"/>
  </p:sldIdLst>
  <p:sldSz cx="9144000" cy="6858000" type="screen4x3"/>
  <p:notesSz cx="6858000" cy="9144000"/>
  <p:custDataLst>
    <p:tags r:id="rId36"/>
  </p:custDataLst>
  <p:defaultTextStyle>
    <a:defPPr>
      <a:defRPr lang="en-AU"/>
    </a:defPPr>
    <a:lvl1pPr algn="l" rtl="0" fontAlgn="base">
      <a:spcBef>
        <a:spcPct val="50000"/>
      </a:spcBef>
      <a:spcAft>
        <a:spcPct val="0"/>
      </a:spcAft>
      <a:defRPr b="1" kern="1200">
        <a:solidFill>
          <a:schemeClr val="tx1"/>
        </a:solidFill>
        <a:latin typeface="Arial" charset="0"/>
        <a:ea typeface="+mn-ea"/>
        <a:cs typeface="+mn-cs"/>
      </a:defRPr>
    </a:lvl1pPr>
    <a:lvl2pPr marL="457200" algn="l" rtl="0" fontAlgn="base">
      <a:spcBef>
        <a:spcPct val="50000"/>
      </a:spcBef>
      <a:spcAft>
        <a:spcPct val="0"/>
      </a:spcAft>
      <a:defRPr b="1" kern="1200">
        <a:solidFill>
          <a:schemeClr val="tx1"/>
        </a:solidFill>
        <a:latin typeface="Arial" charset="0"/>
        <a:ea typeface="+mn-ea"/>
        <a:cs typeface="+mn-cs"/>
      </a:defRPr>
    </a:lvl2pPr>
    <a:lvl3pPr marL="914400" algn="l" rtl="0" fontAlgn="base">
      <a:spcBef>
        <a:spcPct val="50000"/>
      </a:spcBef>
      <a:spcAft>
        <a:spcPct val="0"/>
      </a:spcAft>
      <a:defRPr b="1" kern="1200">
        <a:solidFill>
          <a:schemeClr val="tx1"/>
        </a:solidFill>
        <a:latin typeface="Arial" charset="0"/>
        <a:ea typeface="+mn-ea"/>
        <a:cs typeface="+mn-cs"/>
      </a:defRPr>
    </a:lvl3pPr>
    <a:lvl4pPr marL="1371600" algn="l" rtl="0" fontAlgn="base">
      <a:spcBef>
        <a:spcPct val="50000"/>
      </a:spcBef>
      <a:spcAft>
        <a:spcPct val="0"/>
      </a:spcAft>
      <a:defRPr b="1" kern="1200">
        <a:solidFill>
          <a:schemeClr val="tx1"/>
        </a:solidFill>
        <a:latin typeface="Arial" charset="0"/>
        <a:ea typeface="+mn-ea"/>
        <a:cs typeface="+mn-cs"/>
      </a:defRPr>
    </a:lvl4pPr>
    <a:lvl5pPr marL="1828800" algn="l"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006600"/>
    <a:srgbClr val="009900"/>
    <a:srgbClr val="6600FF"/>
    <a:srgbClr val="009999"/>
    <a:srgbClr val="FF3300"/>
    <a:srgbClr val="FF66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15" autoAdjust="0"/>
    <p:restoredTop sz="89580" autoAdjust="0"/>
  </p:normalViewPr>
  <p:slideViewPr>
    <p:cSldViewPr>
      <p:cViewPr varScale="1">
        <p:scale>
          <a:sx n="70" d="100"/>
          <a:sy n="70" d="100"/>
        </p:scale>
        <p:origin x="-894" y="-90"/>
      </p:cViewPr>
      <p:guideLst>
        <p:guide orient="horz" pos="1920"/>
        <p:guide orient="horz" pos="1776"/>
        <p:guide orient="horz" pos="1728"/>
        <p:guide pos="2112"/>
        <p:guide pos="1056"/>
        <p:guide pos="960"/>
        <p:guide pos="22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smtClean="0">
                <a:latin typeface="Times New Roman" pitchFamily="18" charset="0"/>
              </a:defRPr>
            </a:lvl1pPr>
          </a:lstStyle>
          <a:p>
            <a:pPr>
              <a:defRPr/>
            </a:pPr>
            <a:r>
              <a:rPr lang="en-AU"/>
              <a:t>ICT-Media at Forest Hill College</a:t>
            </a:r>
          </a:p>
        </p:txBody>
      </p:sp>
      <p:sp>
        <p:nvSpPr>
          <p:cNvPr id="389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smtClean="0">
                <a:latin typeface="Times New Roman" pitchFamily="18" charset="0"/>
              </a:defRPr>
            </a:lvl1pPr>
          </a:lstStyle>
          <a:p>
            <a:pPr>
              <a:defRPr/>
            </a:pPr>
            <a:endParaRPr lang="en-AU"/>
          </a:p>
        </p:txBody>
      </p:sp>
      <p:sp>
        <p:nvSpPr>
          <p:cNvPr id="389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smtClean="0">
                <a:latin typeface="Times New Roman" pitchFamily="18" charset="0"/>
              </a:defRPr>
            </a:lvl1pPr>
          </a:lstStyle>
          <a:p>
            <a:pPr>
              <a:defRPr/>
            </a:pPr>
            <a:endParaRPr lang="en-AU"/>
          </a:p>
        </p:txBody>
      </p:sp>
      <p:sp>
        <p:nvSpPr>
          <p:cNvPr id="389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smtClean="0">
                <a:latin typeface="Times New Roman" pitchFamily="18" charset="0"/>
              </a:defRPr>
            </a:lvl1pPr>
          </a:lstStyle>
          <a:p>
            <a:pPr>
              <a:defRPr/>
            </a:pPr>
            <a:fld id="{7F0F2448-63FE-4FA0-8F22-4CEC1B0834E9}" type="slidenum">
              <a:rPr lang="en-AU"/>
              <a:pPr>
                <a:defRPr/>
              </a:pPr>
              <a:t>‹#›</a:t>
            </a:fld>
            <a:endParaRPr lang="en-AU"/>
          </a:p>
        </p:txBody>
      </p:sp>
    </p:spTree>
    <p:extLst>
      <p:ext uri="{BB962C8B-B14F-4D97-AF65-F5344CB8AC3E}">
        <p14:creationId xmlns:p14="http://schemas.microsoft.com/office/powerpoint/2010/main" val="3452435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0" hangingPunct="0">
              <a:spcBef>
                <a:spcPct val="0"/>
              </a:spcBef>
              <a:defRPr sz="1200" b="0" smtClean="0">
                <a:latin typeface="Times New Roman" pitchFamily="18" charset="0"/>
              </a:defRPr>
            </a:lvl1pPr>
          </a:lstStyle>
          <a:p>
            <a:pPr>
              <a:defRPr/>
            </a:pPr>
            <a:r>
              <a:rPr lang="en-AU"/>
              <a:t>ICT-Media at Forest Hill College</a:t>
            </a:r>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spcBef>
                <a:spcPct val="0"/>
              </a:spcBef>
              <a:defRPr sz="1200" b="0" smtClean="0">
                <a:latin typeface="Times New Roman" pitchFamily="18" charset="0"/>
              </a:defRPr>
            </a:lvl1pPr>
          </a:lstStyle>
          <a:p>
            <a:pPr>
              <a:defRPr/>
            </a:pPr>
            <a:endParaRPr lang="en-AU"/>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b="0" smtClean="0">
                <a:latin typeface="Times New Roman" pitchFamily="18" charset="0"/>
              </a:defRPr>
            </a:lvl1pPr>
          </a:lstStyle>
          <a:p>
            <a:pPr>
              <a:defRPr/>
            </a:pPr>
            <a:endParaRPr lang="en-AU"/>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spcBef>
                <a:spcPct val="0"/>
              </a:spcBef>
              <a:defRPr sz="1200" b="0" smtClean="0">
                <a:latin typeface="Times New Roman" pitchFamily="18" charset="0"/>
              </a:defRPr>
            </a:lvl1pPr>
          </a:lstStyle>
          <a:p>
            <a:pPr>
              <a:defRPr/>
            </a:pPr>
            <a:fld id="{FEE827C1-0266-4593-AF0F-BD960E518920}" type="slidenum">
              <a:rPr lang="en-AU"/>
              <a:pPr>
                <a:defRPr/>
              </a:pPr>
              <a:t>‹#›</a:t>
            </a:fld>
            <a:endParaRPr lang="en-AU"/>
          </a:p>
        </p:txBody>
      </p:sp>
    </p:spTree>
    <p:extLst>
      <p:ext uri="{BB962C8B-B14F-4D97-AF65-F5344CB8AC3E}">
        <p14:creationId xmlns:p14="http://schemas.microsoft.com/office/powerpoint/2010/main" val="194358257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1026"/>
          <p:cNvSpPr>
            <a:spLocks noGrp="1" noChangeArrowheads="1"/>
          </p:cNvSpPr>
          <p:nvPr>
            <p:ph type="ctrTitle"/>
          </p:nvPr>
        </p:nvSpPr>
        <p:spPr>
          <a:xfrm>
            <a:off x="685800" y="2514600"/>
            <a:ext cx="7772400" cy="1143000"/>
          </a:xfrm>
        </p:spPr>
        <p:txBody>
          <a:bodyPr anchorCtr="1"/>
          <a:lstStyle>
            <a:lvl1pPr>
              <a:defRPr sz="4000"/>
            </a:lvl1pPr>
          </a:lstStyle>
          <a:p>
            <a:r>
              <a:rPr lang="en-AU"/>
              <a:t>Click to edit Master title style</a:t>
            </a:r>
          </a:p>
        </p:txBody>
      </p:sp>
      <p:sp>
        <p:nvSpPr>
          <p:cNvPr id="37891" name="Rectangle 1027"/>
          <p:cNvSpPr>
            <a:spLocks noGrp="1" noChangeArrowheads="1"/>
          </p:cNvSpPr>
          <p:nvPr>
            <p:ph type="subTitle" idx="1"/>
          </p:nvPr>
        </p:nvSpPr>
        <p:spPr>
          <a:xfrm>
            <a:off x="1371600" y="3962400"/>
            <a:ext cx="6400800" cy="1752600"/>
          </a:xfrm>
        </p:spPr>
        <p:txBody>
          <a:bodyPr/>
          <a:lstStyle>
            <a:lvl1pPr marL="0" indent="0" algn="ctr">
              <a:buFontTx/>
              <a:buNone/>
              <a:defRPr sz="2400"/>
            </a:lvl1pPr>
          </a:lstStyle>
          <a:p>
            <a:r>
              <a:rPr lang="en-AU"/>
              <a:t>Click to edit Master subtitle style</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1472" y="1357298"/>
            <a:ext cx="8286808" cy="695324"/>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571472" y="2143116"/>
            <a:ext cx="4143404" cy="43338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86314" y="2143116"/>
            <a:ext cx="4052886" cy="4333884"/>
          </a:xfrm>
        </p:spPr>
        <p:txBody>
          <a:bodyPr/>
          <a:lstStyle/>
          <a:p>
            <a:pPr lvl="0"/>
            <a:endParaRPr lang="en-US" noProof="0" smtClean="0"/>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8596" y="1571612"/>
            <a:ext cx="8429684" cy="838200"/>
          </a:xfrm>
        </p:spPr>
        <p:txBody>
          <a:bodyPr/>
          <a:lstStyle/>
          <a:p>
            <a:r>
              <a:rPr lang="en-US" dirty="0" smtClean="0"/>
              <a:t>Click to edit Master title style</a:t>
            </a:r>
            <a:endParaRPr lang="en-US" dirty="0"/>
          </a:p>
        </p:txBody>
      </p:sp>
      <p:sp>
        <p:nvSpPr>
          <p:cNvPr id="3" name="ClipArt Placeholder 2"/>
          <p:cNvSpPr>
            <a:spLocks noGrp="1"/>
          </p:cNvSpPr>
          <p:nvPr>
            <p:ph type="clipArt" sz="half" idx="1"/>
          </p:nvPr>
        </p:nvSpPr>
        <p:spPr>
          <a:xfrm>
            <a:off x="428596" y="2500306"/>
            <a:ext cx="4214842" cy="4005258"/>
          </a:xfrm>
        </p:spPr>
        <p:txBody>
          <a:bodyPr/>
          <a:lstStyle>
            <a:lvl1pPr algn="ctr">
              <a:defRPr/>
            </a:lvl1pPr>
          </a:lstStyle>
          <a:p>
            <a:pPr lvl="0"/>
            <a:endParaRPr lang="en-US" noProof="0" dirty="0" smtClean="0"/>
          </a:p>
        </p:txBody>
      </p:sp>
      <p:sp>
        <p:nvSpPr>
          <p:cNvPr id="4" name="Text Placeholder 3"/>
          <p:cNvSpPr>
            <a:spLocks noGrp="1"/>
          </p:cNvSpPr>
          <p:nvPr>
            <p:ph type="body" sz="half" idx="2"/>
          </p:nvPr>
        </p:nvSpPr>
        <p:spPr>
          <a:xfrm>
            <a:off x="4714876" y="2500306"/>
            <a:ext cx="4124324" cy="397669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7158" y="1357298"/>
            <a:ext cx="8501122" cy="695324"/>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7158" y="2143116"/>
            <a:ext cx="8486788" cy="4291010"/>
          </a:xfrm>
        </p:spPr>
        <p:txBody>
          <a:bodyPr/>
          <a:lstStyle/>
          <a:p>
            <a:pPr lvl="0"/>
            <a:endParaRPr lang="en-US" noProof="0" smtClean="0"/>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596" y="1357298"/>
            <a:ext cx="8429684" cy="76676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28596" y="2214554"/>
            <a:ext cx="4357718" cy="42624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57752" y="2214554"/>
            <a:ext cx="3981448" cy="4262446"/>
          </a:xfrm>
        </p:spPr>
        <p:txBody>
          <a:bodyPr/>
          <a:lstStyle/>
          <a:p>
            <a:pPr lvl="0"/>
            <a:endParaRPr lang="en-US" noProof="0" smtClean="0"/>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53A5327-7271-4230-B454-17F3A505772B}" type="datetimeFigureOut">
              <a:rPr lang="en-AU" smtClean="0"/>
              <a:t>12/08/2013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1470038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53A5327-7271-4230-B454-17F3A505772B}" type="datetimeFigureOut">
              <a:rPr lang="en-AU" smtClean="0"/>
              <a:t>12/08/2013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3668764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A5327-7271-4230-B454-17F3A505772B}" type="datetimeFigureOut">
              <a:rPr lang="en-AU" smtClean="0"/>
              <a:t>12/08/2013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1540545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53A5327-7271-4230-B454-17F3A505772B}" type="datetimeFigureOut">
              <a:rPr lang="en-AU" smtClean="0"/>
              <a:t>12/08/2013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2168741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53A5327-7271-4230-B454-17F3A505772B}" type="datetimeFigureOut">
              <a:rPr lang="en-AU" smtClean="0"/>
              <a:t>12/08/2013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339310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53A5327-7271-4230-B454-17F3A505772B}" type="datetimeFigureOut">
              <a:rPr lang="en-AU" smtClean="0"/>
              <a:t>12/08/2013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3557571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A5327-7271-4230-B454-17F3A505772B}" type="datetimeFigureOut">
              <a:rPr lang="en-AU" smtClean="0"/>
              <a:t>12/08/2013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1623454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A5327-7271-4230-B454-17F3A505772B}" type="datetimeFigureOut">
              <a:rPr lang="en-AU" smtClean="0"/>
              <a:t>12/08/2013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3049115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A5327-7271-4230-B454-17F3A505772B}" type="datetimeFigureOut">
              <a:rPr lang="en-AU" smtClean="0"/>
              <a:t>12/08/2013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730463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53A5327-7271-4230-B454-17F3A505772B}" type="datetimeFigureOut">
              <a:rPr lang="en-AU" smtClean="0"/>
              <a:t>12/08/2013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1403715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53A5327-7271-4230-B454-17F3A505772B}" type="datetimeFigureOut">
              <a:rPr lang="en-AU" smtClean="0"/>
              <a:t>12/08/2013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2765012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53A5327-7271-4230-B454-17F3A505772B}" type="datetimeFigureOut">
              <a:rPr lang="en-AU" smtClean="0"/>
              <a:t>12/08/2013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22247785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53A5327-7271-4230-B454-17F3A505772B}" type="datetimeFigureOut">
              <a:rPr lang="en-AU" smtClean="0"/>
              <a:t>12/08/2013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EEDF833-FF78-4BC2-96DA-B23861CC26E8}" type="slidenum">
              <a:rPr lang="en-AU" smtClean="0"/>
              <a:t>‹#›</a:t>
            </a:fld>
            <a:endParaRPr lang="en-AU"/>
          </a:p>
        </p:txBody>
      </p:sp>
    </p:spTree>
    <p:extLst>
      <p:ext uri="{BB962C8B-B14F-4D97-AF65-F5344CB8AC3E}">
        <p14:creationId xmlns:p14="http://schemas.microsoft.com/office/powerpoint/2010/main" val="177537215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2C1EFAB-62CD-45AD-83D8-3F0158B3081A}" type="datetimeFigureOut">
              <a:rPr lang="en-AU" smtClean="0"/>
              <a:t>12/08/2013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D0FFAF-4E6D-4F5E-95D7-FD5B97AD8E51}" type="slidenum">
              <a:rPr lang="en-AU" smtClean="0"/>
              <a:t>‹#›</a:t>
            </a:fld>
            <a:endParaRPr lang="en-AU"/>
          </a:p>
        </p:txBody>
      </p:sp>
    </p:spTree>
    <p:extLst>
      <p:ext uri="{BB962C8B-B14F-4D97-AF65-F5344CB8AC3E}">
        <p14:creationId xmlns:p14="http://schemas.microsoft.com/office/powerpoint/2010/main" val="1339158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C1EFAB-62CD-45AD-83D8-3F0158B3081A}" type="datetimeFigureOut">
              <a:rPr lang="en-AU" smtClean="0"/>
              <a:t>12/08/2013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D0FFAF-4E6D-4F5E-95D7-FD5B97AD8E51}" type="slidenum">
              <a:rPr lang="en-AU" smtClean="0"/>
              <a:t>‹#›</a:t>
            </a:fld>
            <a:endParaRPr lang="en-AU"/>
          </a:p>
        </p:txBody>
      </p:sp>
    </p:spTree>
    <p:extLst>
      <p:ext uri="{BB962C8B-B14F-4D97-AF65-F5344CB8AC3E}">
        <p14:creationId xmlns:p14="http://schemas.microsoft.com/office/powerpoint/2010/main" val="266295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C1EFAB-62CD-45AD-83D8-3F0158B3081A}" type="datetimeFigureOut">
              <a:rPr lang="en-AU" smtClean="0"/>
              <a:t>12/08/2013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D0FFAF-4E6D-4F5E-95D7-FD5B97AD8E51}" type="slidenum">
              <a:rPr lang="en-AU" smtClean="0"/>
              <a:t>‹#›</a:t>
            </a:fld>
            <a:endParaRPr lang="en-AU"/>
          </a:p>
        </p:txBody>
      </p:sp>
    </p:spTree>
    <p:extLst>
      <p:ext uri="{BB962C8B-B14F-4D97-AF65-F5344CB8AC3E}">
        <p14:creationId xmlns:p14="http://schemas.microsoft.com/office/powerpoint/2010/main" val="2406506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2C1EFAB-62CD-45AD-83D8-3F0158B3081A}" type="datetimeFigureOut">
              <a:rPr lang="en-AU" smtClean="0"/>
              <a:t>12/08/2013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D0FFAF-4E6D-4F5E-95D7-FD5B97AD8E51}" type="slidenum">
              <a:rPr lang="en-AU" smtClean="0"/>
              <a:t>‹#›</a:t>
            </a:fld>
            <a:endParaRPr lang="en-AU"/>
          </a:p>
        </p:txBody>
      </p:sp>
    </p:spTree>
    <p:extLst>
      <p:ext uri="{BB962C8B-B14F-4D97-AF65-F5344CB8AC3E}">
        <p14:creationId xmlns:p14="http://schemas.microsoft.com/office/powerpoint/2010/main" val="1371891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2C1EFAB-62CD-45AD-83D8-3F0158B3081A}" type="datetimeFigureOut">
              <a:rPr lang="en-AU" smtClean="0"/>
              <a:t>12/08/2013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4D0FFAF-4E6D-4F5E-95D7-FD5B97AD8E51}" type="slidenum">
              <a:rPr lang="en-AU" smtClean="0"/>
              <a:t>‹#›</a:t>
            </a:fld>
            <a:endParaRPr lang="en-AU"/>
          </a:p>
        </p:txBody>
      </p:sp>
    </p:spTree>
    <p:extLst>
      <p:ext uri="{BB962C8B-B14F-4D97-AF65-F5344CB8AC3E}">
        <p14:creationId xmlns:p14="http://schemas.microsoft.com/office/powerpoint/2010/main" val="1372067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2C1EFAB-62CD-45AD-83D8-3F0158B3081A}" type="datetimeFigureOut">
              <a:rPr lang="en-AU" smtClean="0"/>
              <a:t>12/08/2013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4D0FFAF-4E6D-4F5E-95D7-FD5B97AD8E51}" type="slidenum">
              <a:rPr lang="en-AU" smtClean="0"/>
              <a:t>‹#›</a:t>
            </a:fld>
            <a:endParaRPr lang="en-AU"/>
          </a:p>
        </p:txBody>
      </p:sp>
    </p:spTree>
    <p:extLst>
      <p:ext uri="{BB962C8B-B14F-4D97-AF65-F5344CB8AC3E}">
        <p14:creationId xmlns:p14="http://schemas.microsoft.com/office/powerpoint/2010/main" val="2364898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1EFAB-62CD-45AD-83D8-3F0158B3081A}" type="datetimeFigureOut">
              <a:rPr lang="en-AU" smtClean="0"/>
              <a:t>12/08/2013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4D0FFAF-4E6D-4F5E-95D7-FD5B97AD8E51}" type="slidenum">
              <a:rPr lang="en-AU" smtClean="0"/>
              <a:t>‹#›</a:t>
            </a:fld>
            <a:endParaRPr lang="en-AU"/>
          </a:p>
        </p:txBody>
      </p:sp>
    </p:spTree>
    <p:extLst>
      <p:ext uri="{BB962C8B-B14F-4D97-AF65-F5344CB8AC3E}">
        <p14:creationId xmlns:p14="http://schemas.microsoft.com/office/powerpoint/2010/main" val="255349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C1EFAB-62CD-45AD-83D8-3F0158B3081A}" type="datetimeFigureOut">
              <a:rPr lang="en-AU" smtClean="0"/>
              <a:t>12/08/2013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D0FFAF-4E6D-4F5E-95D7-FD5B97AD8E51}" type="slidenum">
              <a:rPr lang="en-AU" smtClean="0"/>
              <a:t>‹#›</a:t>
            </a:fld>
            <a:endParaRPr lang="en-AU"/>
          </a:p>
        </p:txBody>
      </p:sp>
    </p:spTree>
    <p:extLst>
      <p:ext uri="{BB962C8B-B14F-4D97-AF65-F5344CB8AC3E}">
        <p14:creationId xmlns:p14="http://schemas.microsoft.com/office/powerpoint/2010/main" val="2077682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C1EFAB-62CD-45AD-83D8-3F0158B3081A}" type="datetimeFigureOut">
              <a:rPr lang="en-AU" smtClean="0"/>
              <a:t>12/08/2013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D0FFAF-4E6D-4F5E-95D7-FD5B97AD8E51}" type="slidenum">
              <a:rPr lang="en-AU" smtClean="0"/>
              <a:t>‹#›</a:t>
            </a:fld>
            <a:endParaRPr lang="en-AU"/>
          </a:p>
        </p:txBody>
      </p:sp>
    </p:spTree>
    <p:extLst>
      <p:ext uri="{BB962C8B-B14F-4D97-AF65-F5344CB8AC3E}">
        <p14:creationId xmlns:p14="http://schemas.microsoft.com/office/powerpoint/2010/main" val="4052863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C1EFAB-62CD-45AD-83D8-3F0158B3081A}" type="datetimeFigureOut">
              <a:rPr lang="en-AU" smtClean="0"/>
              <a:t>12/08/2013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D0FFAF-4E6D-4F5E-95D7-FD5B97AD8E51}" type="slidenum">
              <a:rPr lang="en-AU" smtClean="0"/>
              <a:t>‹#›</a:t>
            </a:fld>
            <a:endParaRPr lang="en-AU"/>
          </a:p>
        </p:txBody>
      </p:sp>
    </p:spTree>
    <p:extLst>
      <p:ext uri="{BB962C8B-B14F-4D97-AF65-F5344CB8AC3E}">
        <p14:creationId xmlns:p14="http://schemas.microsoft.com/office/powerpoint/2010/main" val="3594653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C1EFAB-62CD-45AD-83D8-3F0158B3081A}" type="datetimeFigureOut">
              <a:rPr lang="en-AU" smtClean="0"/>
              <a:t>12/08/2013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D0FFAF-4E6D-4F5E-95D7-FD5B97AD8E51}" type="slidenum">
              <a:rPr lang="en-AU" smtClean="0"/>
              <a:t>‹#›</a:t>
            </a:fld>
            <a:endParaRPr lang="en-AU"/>
          </a:p>
        </p:txBody>
      </p:sp>
    </p:spTree>
    <p:extLst>
      <p:ext uri="{BB962C8B-B14F-4D97-AF65-F5344CB8AC3E}">
        <p14:creationId xmlns:p14="http://schemas.microsoft.com/office/powerpoint/2010/main" val="209059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58" y="2214554"/>
            <a:ext cx="4143404" cy="42624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2214554"/>
            <a:ext cx="4267200" cy="42624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596" y="1214422"/>
            <a:ext cx="8286808" cy="64293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8596" y="192880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8596" y="264318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3438" y="192880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3438" y="26431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285860"/>
            <a:ext cx="8286808" cy="4476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1868" y="1785926"/>
            <a:ext cx="5111750" cy="47101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28596" y="178592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5918" y="514351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85918" y="1428736"/>
            <a:ext cx="5486400" cy="36147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85918" y="578645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1027" name="Title Placeholder 1026"/>
          <p:cNvSpPr>
            <a:spLocks noGrp="1" noChangeArrowheads="1"/>
          </p:cNvSpPr>
          <p:nvPr>
            <p:ph type="title"/>
          </p:nvPr>
        </p:nvSpPr>
        <p:spPr bwMode="auto">
          <a:xfrm>
            <a:off x="357158" y="1285860"/>
            <a:ext cx="8501122"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dirty="0" smtClean="0"/>
              <a:t>Click to edit Master title style</a:t>
            </a:r>
          </a:p>
        </p:txBody>
      </p:sp>
      <p:sp>
        <p:nvSpPr>
          <p:cNvPr id="1028" name="Text Placeholder 1027"/>
          <p:cNvSpPr>
            <a:spLocks noGrp="1" noChangeArrowheads="1"/>
          </p:cNvSpPr>
          <p:nvPr>
            <p:ph type="body" idx="1"/>
          </p:nvPr>
        </p:nvSpPr>
        <p:spPr bwMode="auto">
          <a:xfrm>
            <a:off x="357158" y="2357430"/>
            <a:ext cx="8482042" cy="4119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Tree>
  </p:cSld>
  <p:clrMap bg1="dk2" tx1="lt1" bg2="dk1" tx2="lt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6" r:id="rId11"/>
    <p:sldLayoutId id="2147483675" r:id="rId12"/>
    <p:sldLayoutId id="2147483674" r:id="rId13"/>
    <p:sldLayoutId id="2147483673" r:id="rId14"/>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p:titleStyle>
    <p:bodyStyle>
      <a:lvl1pPr marL="342900" indent="-342900" algn="l" rtl="0" eaLnBrk="0" fontAlgn="base" hangingPunct="0">
        <a:spcBef>
          <a:spcPct val="20000"/>
        </a:spcBef>
        <a:spcAft>
          <a:spcPct val="0"/>
        </a:spcAft>
        <a:buClr>
          <a:schemeClr val="accent1"/>
        </a:buClr>
        <a:buChar char="•"/>
        <a:defRPr sz="2800">
          <a:solidFill>
            <a:srgbClr val="003366"/>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rgbClr val="003366"/>
          </a:solidFill>
          <a:latin typeface="+mn-lt"/>
        </a:defRPr>
      </a:lvl2pPr>
      <a:lvl3pPr marL="1143000" indent="-228600" algn="l" rtl="0" eaLnBrk="0" fontAlgn="base" hangingPunct="0">
        <a:spcBef>
          <a:spcPct val="20000"/>
        </a:spcBef>
        <a:spcAft>
          <a:spcPct val="0"/>
        </a:spcAft>
        <a:buClr>
          <a:schemeClr val="accent1"/>
        </a:buClr>
        <a:buChar char="•"/>
        <a:defRPr sz="2000">
          <a:solidFill>
            <a:srgbClr val="003366"/>
          </a:solidFill>
          <a:latin typeface="+mn-lt"/>
        </a:defRPr>
      </a:lvl3pPr>
      <a:lvl4pPr marL="1600200" indent="-228600" algn="l" rtl="0" eaLnBrk="0" fontAlgn="base" hangingPunct="0">
        <a:spcBef>
          <a:spcPct val="20000"/>
        </a:spcBef>
        <a:spcAft>
          <a:spcPct val="0"/>
        </a:spcAft>
        <a:buClr>
          <a:schemeClr val="folHlink"/>
        </a:buClr>
        <a:buChar char="–"/>
        <a:defRPr sz="2000">
          <a:solidFill>
            <a:srgbClr val="003366"/>
          </a:solidFill>
          <a:latin typeface="+mn-lt"/>
        </a:defRPr>
      </a:lvl4pPr>
      <a:lvl5pPr marL="2057400" indent="-228600" algn="l" rtl="0" eaLnBrk="0" fontAlgn="base" hangingPunct="0">
        <a:spcBef>
          <a:spcPct val="20000"/>
        </a:spcBef>
        <a:spcAft>
          <a:spcPct val="0"/>
        </a:spcAft>
        <a:buClr>
          <a:schemeClr val="accent1"/>
        </a:buClr>
        <a:buChar char="»"/>
        <a:defRPr sz="2000">
          <a:solidFill>
            <a:srgbClr val="003366"/>
          </a:solidFill>
          <a:latin typeface="+mn-lt"/>
        </a:defRPr>
      </a:lvl5pPr>
      <a:lvl6pPr marL="2514600" indent="-228600" algn="l" rtl="0" fontAlgn="base">
        <a:spcBef>
          <a:spcPct val="20000"/>
        </a:spcBef>
        <a:spcAft>
          <a:spcPct val="0"/>
        </a:spcAft>
        <a:buClr>
          <a:schemeClr val="accent1"/>
        </a:buClr>
        <a:buChar char="»"/>
        <a:defRPr sz="2000">
          <a:solidFill>
            <a:srgbClr val="003366"/>
          </a:solidFill>
          <a:latin typeface="+mn-lt"/>
        </a:defRPr>
      </a:lvl6pPr>
      <a:lvl7pPr marL="2971800" indent="-228600" algn="l" rtl="0" fontAlgn="base">
        <a:spcBef>
          <a:spcPct val="20000"/>
        </a:spcBef>
        <a:spcAft>
          <a:spcPct val="0"/>
        </a:spcAft>
        <a:buClr>
          <a:schemeClr val="accent1"/>
        </a:buClr>
        <a:buChar char="»"/>
        <a:defRPr sz="2000">
          <a:solidFill>
            <a:srgbClr val="003366"/>
          </a:solidFill>
          <a:latin typeface="+mn-lt"/>
        </a:defRPr>
      </a:lvl7pPr>
      <a:lvl8pPr marL="3429000" indent="-228600" algn="l" rtl="0" fontAlgn="base">
        <a:spcBef>
          <a:spcPct val="20000"/>
        </a:spcBef>
        <a:spcAft>
          <a:spcPct val="0"/>
        </a:spcAft>
        <a:buClr>
          <a:schemeClr val="accent1"/>
        </a:buClr>
        <a:buChar char="»"/>
        <a:defRPr sz="2000">
          <a:solidFill>
            <a:srgbClr val="003366"/>
          </a:solidFill>
          <a:latin typeface="+mn-lt"/>
        </a:defRPr>
      </a:lvl8pPr>
      <a:lvl9pPr marL="3886200" indent="-228600" algn="l" rtl="0" fontAlgn="base">
        <a:spcBef>
          <a:spcPct val="20000"/>
        </a:spcBef>
        <a:spcAft>
          <a:spcPct val="0"/>
        </a:spcAft>
        <a:buClr>
          <a:schemeClr val="accent1"/>
        </a:buClr>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A5327-7271-4230-B454-17F3A505772B}" type="datetimeFigureOut">
              <a:rPr lang="en-AU" smtClean="0"/>
              <a:t>12/08/2013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DF833-FF78-4BC2-96DA-B23861CC26E8}" type="slidenum">
              <a:rPr lang="en-AU" smtClean="0"/>
              <a:t>‹#›</a:t>
            </a:fld>
            <a:endParaRPr lang="en-AU"/>
          </a:p>
        </p:txBody>
      </p:sp>
    </p:spTree>
    <p:extLst>
      <p:ext uri="{BB962C8B-B14F-4D97-AF65-F5344CB8AC3E}">
        <p14:creationId xmlns:p14="http://schemas.microsoft.com/office/powerpoint/2010/main" val="282985987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1EFAB-62CD-45AD-83D8-3F0158B3081A}" type="datetimeFigureOut">
              <a:rPr lang="en-AU" smtClean="0"/>
              <a:t>12/08/2013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0FFAF-4E6D-4F5E-95D7-FD5B97AD8E51}" type="slidenum">
              <a:rPr lang="en-AU" smtClean="0"/>
              <a:t>‹#›</a:t>
            </a:fld>
            <a:endParaRPr lang="en-AU"/>
          </a:p>
        </p:txBody>
      </p:sp>
    </p:spTree>
    <p:extLst>
      <p:ext uri="{BB962C8B-B14F-4D97-AF65-F5344CB8AC3E}">
        <p14:creationId xmlns:p14="http://schemas.microsoft.com/office/powerpoint/2010/main" val="2605456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punya.educ.msu.edu/publications/journal_articles/mishra-koehler-tcr2006.pd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teacherstoolbox.co.uk/effect_sizes.html"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delicious.com/redirect?url=http://www.geoffpetty.com/downloads/WORD/EvidenceBasedICT.doc"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books.google.com.au/books?id=tUk1L-cYEDMC&amp;pg=PR1&amp;lpg=PR1&amp;dq=978-1-4166-0570-6&amp;source=bl&amp;ots=k0Vp_JV839&amp;sig=qT9L3Ttp7ebASW9vuxVWLzJYxIs&amp;hl=en"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8" Type="http://schemas.openxmlformats.org/officeDocument/2006/relationships/hyperlink" Target="http://wikispaces.com/" TargetMode="External"/><Relationship Id="rId3" Type="http://schemas.openxmlformats.org/officeDocument/2006/relationships/image" Target="../media/image1.jpg"/><Relationship Id="rId7" Type="http://schemas.openxmlformats.org/officeDocument/2006/relationships/hyperlink" Target="http://www.dvolver.com/moviemaker/make.html"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blogspot.com/" TargetMode="Externa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www.sploder.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18.png"/><Relationship Id="rId7"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4.png"/><Relationship Id="rId4" Type="http://schemas.openxmlformats.org/officeDocument/2006/relationships/image" Target="../media/image19.pn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jpg"/><Relationship Id="rId5" Type="http://schemas.openxmlformats.org/officeDocument/2006/relationships/image" Target="../media/image3.jpg"/><Relationship Id="rId4" Type="http://schemas.openxmlformats.org/officeDocument/2006/relationships/hyperlink" Target="epotential.education.vic.gov.a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en.wikipedia.org/wiki/Wiki" TargetMode="External"/><Relationship Id="rId7" Type="http://schemas.openxmlformats.org/officeDocument/2006/relationships/hyperlink" Target="http://en.wikipedia.org/wiki/Learning_object" TargetMode="External"/><Relationship Id="rId2" Type="http://schemas.openxmlformats.org/officeDocument/2006/relationships/hyperlink" Target="http://en.wikipedia.org/wiki/Blog" TargetMode="External"/><Relationship Id="rId1" Type="http://schemas.openxmlformats.org/officeDocument/2006/relationships/slideLayout" Target="../slideLayouts/slideLayout2.xml"/><Relationship Id="rId6" Type="http://schemas.openxmlformats.org/officeDocument/2006/relationships/hyperlink" Target="http://en.wikipedia.org/wiki/SCORM" TargetMode="External"/><Relationship Id="rId11" Type="http://schemas.openxmlformats.org/officeDocument/2006/relationships/image" Target="../media/image5.png"/><Relationship Id="rId5" Type="http://schemas.openxmlformats.org/officeDocument/2006/relationships/hyperlink" Target="http://en.wikipedia.org/wiki/Social_constructionism" TargetMode="External"/><Relationship Id="rId10" Type="http://schemas.openxmlformats.org/officeDocument/2006/relationships/image" Target="../media/image4.png"/><Relationship Id="rId4" Type="http://schemas.openxmlformats.org/officeDocument/2006/relationships/hyperlink" Target="http://en.wikipedia.org/wiki/Discussion_board" TargetMode="External"/><Relationship Id="rId9"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unesdoc.unesco.org/images/0015/001562/156207e.pdf"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42908" y="-142900"/>
            <a:ext cx="9501254" cy="8263801"/>
          </a:xfrm>
          <a:prstGeom prst="rect">
            <a:avLst/>
          </a:prstGeom>
          <a:solidFill>
            <a:srgbClr val="FFFFFF"/>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Hello</a:t>
            </a:r>
          </a:p>
          <a:p>
            <a:pPr marL="0" marR="0" indent="0" algn="l" defTabSz="914400" rtl="0" eaLnBrk="1" fontAlgn="base" latinLnBrk="0" hangingPunct="1">
              <a:lnSpc>
                <a:spcPct val="100000"/>
              </a:lnSpc>
              <a:spcBef>
                <a:spcPct val="50000"/>
              </a:spcBef>
              <a:spcAft>
                <a:spcPct val="0"/>
              </a:spcAft>
              <a:buClrTx/>
              <a:buSzTx/>
              <a:buFontTx/>
              <a:buNone/>
              <a:tabLst/>
            </a:pPr>
            <a:endParaRPr lang="en-US" dirty="0"/>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lang="en-US" dirty="0"/>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lang="en-US" dirty="0"/>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lang="en-US" dirty="0"/>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lang="en-US" dirty="0"/>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lang="en-US" dirty="0"/>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lang="en-US" dirty="0"/>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lang="en-US" dirty="0"/>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lang="en-US" dirty="0"/>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556626"/>
            <a:ext cx="2268537" cy="2268537"/>
          </a:xfrm>
          <a:prstGeom prst="rect">
            <a:avLst/>
          </a:prstGeom>
        </p:spPr>
      </p:pic>
      <p:sp>
        <p:nvSpPr>
          <p:cNvPr id="5" name="Rectangle 2"/>
          <p:cNvSpPr txBox="1">
            <a:spLocks noChangeArrowheads="1"/>
          </p:cNvSpPr>
          <p:nvPr/>
        </p:nvSpPr>
        <p:spPr>
          <a:xfrm>
            <a:off x="721519" y="3068960"/>
            <a:ext cx="7772400" cy="1944216"/>
          </a:xfrm>
          <a:prstGeom prst="rect">
            <a:avLst/>
          </a:prstGeom>
        </p:spPr>
        <p:txBody>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algn="ctr" eaLnBrk="1" hangingPunct="1"/>
            <a:r>
              <a:rPr lang="en-US" dirty="0" smtClean="0"/>
              <a:t/>
            </a:r>
            <a:br>
              <a:rPr lang="en-US" dirty="0" smtClean="0"/>
            </a:br>
            <a:r>
              <a:rPr lang="en-US" dirty="0" smtClean="0"/>
              <a:t>From digitization to eLearning</a:t>
            </a:r>
            <a:br>
              <a:rPr lang="en-US" dirty="0" smtClean="0"/>
            </a:br>
            <a:r>
              <a:rPr lang="en-US" dirty="0" smtClean="0"/>
              <a:t>Kevork Krozian </a:t>
            </a:r>
            <a:br>
              <a:rPr lang="en-US" dirty="0" smtClean="0"/>
            </a:br>
            <a:endParaRPr lang="en-AU"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txBox="1">
            <a:spLocks noChangeArrowheads="1"/>
          </p:cNvSpPr>
          <p:nvPr/>
        </p:nvSpPr>
        <p:spPr bwMode="auto">
          <a:xfrm>
            <a:off x="2267744" y="1443100"/>
            <a:ext cx="4724683" cy="400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eaLnBrk="1" hangingPunct="1"/>
            <a:r>
              <a:rPr lang="en-AU" sz="2000" dirty="0" smtClean="0"/>
              <a:t>eLearning TPACK model </a:t>
            </a:r>
          </a:p>
        </p:txBody>
      </p:sp>
      <p:sp>
        <p:nvSpPr>
          <p:cNvPr id="4" name="Content Placeholder 3"/>
          <p:cNvSpPr>
            <a:spLocks noGrp="1"/>
          </p:cNvSpPr>
          <p:nvPr>
            <p:ph idx="1"/>
          </p:nvPr>
        </p:nvSpPr>
        <p:spPr>
          <a:xfrm>
            <a:off x="389064" y="1781896"/>
            <a:ext cx="8482042" cy="4983345"/>
          </a:xfrm>
        </p:spPr>
        <p:txBody>
          <a:bodyPr/>
          <a:lstStyle/>
          <a:p>
            <a:r>
              <a:rPr lang="en-AU" sz="2000" b="1" dirty="0"/>
              <a:t>Teaching Teachers for the Future (TTF</a:t>
            </a:r>
            <a:r>
              <a:rPr lang="en-AU" sz="2000" b="1" dirty="0" smtClean="0"/>
              <a:t>) - </a:t>
            </a:r>
            <a:r>
              <a:rPr lang="en-AU" sz="2000" i="1" dirty="0" smtClean="0"/>
              <a:t>Australasian </a:t>
            </a:r>
            <a:r>
              <a:rPr lang="en-AU" sz="2000" i="1" dirty="0"/>
              <a:t>Journal of Educational </a:t>
            </a:r>
            <a:r>
              <a:rPr lang="en-AU" sz="2000" i="1" dirty="0" smtClean="0"/>
              <a:t>Technology 2012 co author </a:t>
            </a:r>
            <a:br>
              <a:rPr lang="en-AU" sz="2000" i="1" dirty="0" smtClean="0"/>
            </a:br>
            <a:r>
              <a:rPr lang="en-AU" sz="2000" dirty="0"/>
              <a:t>Professor Geoff </a:t>
            </a:r>
            <a:r>
              <a:rPr lang="en-AU" sz="2000" dirty="0" smtClean="0"/>
              <a:t>Romeo, Ed Faculty ACU</a:t>
            </a:r>
          </a:p>
          <a:p>
            <a:r>
              <a:rPr lang="en-AU" sz="2000" dirty="0" smtClean="0"/>
              <a:t>TPACK </a:t>
            </a:r>
            <a:r>
              <a:rPr lang="en-AU" sz="2000" dirty="0"/>
              <a:t>(Technological Pedagogical </a:t>
            </a:r>
            <a:r>
              <a:rPr lang="en-AU" sz="2000" dirty="0" smtClean="0"/>
              <a:t/>
            </a:r>
            <a:br>
              <a:rPr lang="en-AU" sz="2000" dirty="0" smtClean="0"/>
            </a:br>
            <a:r>
              <a:rPr lang="en-AU" sz="2000" dirty="0" smtClean="0"/>
              <a:t>Content </a:t>
            </a:r>
            <a:r>
              <a:rPr lang="en-AU" sz="2000" dirty="0"/>
              <a:t>Knowledge) is a </a:t>
            </a:r>
            <a:r>
              <a:rPr lang="en-AU" sz="2000" dirty="0" smtClean="0"/>
              <a:t>conceptual</a:t>
            </a:r>
            <a:br>
              <a:rPr lang="en-AU" sz="2000" dirty="0" smtClean="0"/>
            </a:br>
            <a:r>
              <a:rPr lang="en-AU" sz="2000" dirty="0" smtClean="0"/>
              <a:t> </a:t>
            </a:r>
            <a:r>
              <a:rPr lang="en-AU" sz="2000" dirty="0"/>
              <a:t>framework for teacher </a:t>
            </a:r>
            <a:r>
              <a:rPr lang="en-AU" sz="2000" dirty="0" smtClean="0"/>
              <a:t>education </a:t>
            </a:r>
          </a:p>
          <a:p>
            <a:r>
              <a:rPr lang="en-AU" sz="2000" dirty="0" smtClean="0"/>
              <a:t>TPACK </a:t>
            </a:r>
            <a:r>
              <a:rPr lang="en-AU" sz="2000" dirty="0"/>
              <a:t>is the basis of </a:t>
            </a:r>
            <a:r>
              <a:rPr lang="en-AU" sz="2000" dirty="0" smtClean="0"/>
              <a:t>good teaching </a:t>
            </a:r>
            <a:r>
              <a:rPr lang="en-AU" sz="2000" dirty="0"/>
              <a:t>with </a:t>
            </a:r>
            <a:r>
              <a:rPr lang="en-AU" sz="2000" dirty="0" smtClean="0"/>
              <a:t/>
            </a:r>
            <a:br>
              <a:rPr lang="en-AU" sz="2000" dirty="0" smtClean="0"/>
            </a:br>
            <a:r>
              <a:rPr lang="en-AU" sz="2000" dirty="0" smtClean="0"/>
              <a:t>technology </a:t>
            </a:r>
            <a:r>
              <a:rPr lang="en-AU" sz="2000" dirty="0"/>
              <a:t>and requires an </a:t>
            </a:r>
            <a:r>
              <a:rPr lang="en-AU" sz="2000" dirty="0" smtClean="0"/>
              <a:t>understanding</a:t>
            </a:r>
            <a:br>
              <a:rPr lang="en-AU" sz="2000" dirty="0" smtClean="0"/>
            </a:br>
            <a:r>
              <a:rPr lang="en-AU" sz="2000" dirty="0" smtClean="0"/>
              <a:t>of </a:t>
            </a:r>
            <a:r>
              <a:rPr lang="en-AU" sz="2000" dirty="0"/>
              <a:t>the </a:t>
            </a:r>
            <a:r>
              <a:rPr lang="en-AU" sz="2000" u="sng" dirty="0" smtClean="0"/>
              <a:t>representation of </a:t>
            </a:r>
            <a:r>
              <a:rPr lang="en-AU" sz="2000" u="sng" dirty="0"/>
              <a:t>concepts </a:t>
            </a:r>
            <a:r>
              <a:rPr lang="en-AU" sz="2000" u="sng" dirty="0" smtClean="0"/>
              <a:t>using</a:t>
            </a:r>
            <a:br>
              <a:rPr lang="en-AU" sz="2000" u="sng" dirty="0" smtClean="0"/>
            </a:br>
            <a:r>
              <a:rPr lang="en-AU" sz="2000" u="sng" dirty="0" smtClean="0"/>
              <a:t>technologies</a:t>
            </a:r>
            <a:r>
              <a:rPr lang="en-AU" sz="2000" dirty="0"/>
              <a:t>; </a:t>
            </a:r>
            <a:r>
              <a:rPr lang="en-AU" sz="2000" u="sng" dirty="0"/>
              <a:t>pedagogical techniques </a:t>
            </a:r>
            <a:r>
              <a:rPr lang="en-AU" sz="2000" u="sng" dirty="0" smtClean="0"/>
              <a:t>that</a:t>
            </a:r>
            <a:br>
              <a:rPr lang="en-AU" sz="2000" u="sng" dirty="0" smtClean="0"/>
            </a:br>
            <a:r>
              <a:rPr lang="en-AU" sz="2000" u="sng" dirty="0" smtClean="0"/>
              <a:t>use technologies </a:t>
            </a:r>
            <a:r>
              <a:rPr lang="en-AU" sz="2000" u="sng" dirty="0"/>
              <a:t>in constructive ways </a:t>
            </a:r>
            <a:r>
              <a:rPr lang="en-AU" sz="2000" dirty="0" smtClean="0"/>
              <a:t>to</a:t>
            </a:r>
            <a:br>
              <a:rPr lang="en-AU" sz="2000" dirty="0" smtClean="0"/>
            </a:br>
            <a:r>
              <a:rPr lang="en-AU" sz="2000" dirty="0" smtClean="0"/>
              <a:t>teach </a:t>
            </a:r>
            <a:r>
              <a:rPr lang="en-AU" sz="2000" dirty="0"/>
              <a:t>content; knowledge of </a:t>
            </a:r>
            <a:r>
              <a:rPr lang="en-AU" sz="2000" dirty="0" smtClean="0"/>
              <a:t>what makes </a:t>
            </a:r>
            <a:r>
              <a:rPr lang="en-AU" sz="2000" dirty="0"/>
              <a:t>concepts difficult or easy to learn and how technology can </a:t>
            </a:r>
            <a:r>
              <a:rPr lang="en-AU" sz="2000" dirty="0" smtClean="0"/>
              <a:t>help redress </a:t>
            </a:r>
            <a:r>
              <a:rPr lang="en-AU" sz="2000" dirty="0"/>
              <a:t>some of the problems that students face </a:t>
            </a:r>
            <a:br>
              <a:rPr lang="en-AU" sz="2000" dirty="0"/>
            </a:br>
            <a:r>
              <a:rPr lang="en-AU" sz="2000" dirty="0">
                <a:hlinkClick r:id="rId6"/>
              </a:rPr>
              <a:t>http://</a:t>
            </a:r>
            <a:r>
              <a:rPr lang="en-AU" sz="2000" dirty="0" smtClean="0">
                <a:hlinkClick r:id="rId6"/>
              </a:rPr>
              <a:t>punya.educ.msu.edu/publications/journal_articles/mishra-koehler-tcr2006.pdf</a:t>
            </a:r>
            <a:r>
              <a:rPr lang="en-AU" sz="2000" dirty="0" smtClean="0"/>
              <a:t> </a:t>
            </a:r>
            <a:endParaRPr lang="en-AU" sz="2000" dirty="0"/>
          </a:p>
        </p:txBody>
      </p:sp>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5731" y="2348880"/>
            <a:ext cx="343150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97789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txBox="1">
            <a:spLocks noChangeArrowheads="1"/>
          </p:cNvSpPr>
          <p:nvPr/>
        </p:nvSpPr>
        <p:spPr bwMode="auto">
          <a:xfrm>
            <a:off x="2267744" y="1443100"/>
            <a:ext cx="4724683" cy="400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eaLnBrk="1" hangingPunct="1"/>
            <a:r>
              <a:rPr lang="en-AU" sz="2000" dirty="0" smtClean="0"/>
              <a:t>eLearning SAMR model </a:t>
            </a:r>
          </a:p>
        </p:txBody>
      </p:sp>
      <p:sp>
        <p:nvSpPr>
          <p:cNvPr id="4" name="Content Placeholder 3"/>
          <p:cNvSpPr>
            <a:spLocks noGrp="1"/>
          </p:cNvSpPr>
          <p:nvPr>
            <p:ph idx="1"/>
          </p:nvPr>
        </p:nvSpPr>
        <p:spPr>
          <a:xfrm>
            <a:off x="179511" y="1843449"/>
            <a:ext cx="8961015" cy="1081496"/>
          </a:xfrm>
        </p:spPr>
        <p:txBody>
          <a:bodyPr/>
          <a:lstStyle/>
          <a:p>
            <a:r>
              <a:rPr lang="en-AU" sz="2000" dirty="0"/>
              <a:t>D</a:t>
            </a:r>
            <a:r>
              <a:rPr lang="en-AU" sz="2000" dirty="0" smtClean="0"/>
              <a:t>eveloped </a:t>
            </a:r>
            <a:r>
              <a:rPr lang="en-AU" sz="2000" dirty="0"/>
              <a:t>by </a:t>
            </a:r>
            <a:r>
              <a:rPr lang="en-AU" sz="2000" dirty="0" err="1"/>
              <a:t>Dr.Ruben</a:t>
            </a:r>
            <a:r>
              <a:rPr lang="en-AU" sz="2000" dirty="0"/>
              <a:t> </a:t>
            </a:r>
            <a:r>
              <a:rPr lang="en-AU" sz="2000" dirty="0" err="1"/>
              <a:t>Puentedura</a:t>
            </a:r>
            <a:r>
              <a:rPr lang="en-AU" sz="2000" dirty="0"/>
              <a:t> called SAMR that </a:t>
            </a:r>
            <a:r>
              <a:rPr lang="en-AU" sz="2000" dirty="0" smtClean="0"/>
              <a:t>has been </a:t>
            </a:r>
            <a:r>
              <a:rPr lang="en-AU" sz="2000" dirty="0"/>
              <a:t>widely used in developing ideas about the impact of technological </a:t>
            </a:r>
            <a:r>
              <a:rPr lang="en-AU" sz="2000" dirty="0" smtClean="0"/>
              <a:t>developments </a:t>
            </a:r>
            <a:r>
              <a:rPr lang="en-AU" sz="2000" dirty="0"/>
              <a:t>and </a:t>
            </a:r>
            <a:r>
              <a:rPr lang="en-AU" sz="2000" dirty="0" smtClean="0"/>
              <a:t>how teachers </a:t>
            </a:r>
            <a:r>
              <a:rPr lang="en-AU" sz="2000" dirty="0"/>
              <a:t>might extend its possibilities.</a:t>
            </a:r>
            <a:endParaRPr lang="en-AU" sz="2000" dirty="0" smtClean="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2780928"/>
            <a:ext cx="4608512" cy="393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61427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6"/>
          <p:cNvSpPr txBox="1">
            <a:spLocks noChangeArrowheads="1"/>
          </p:cNvSpPr>
          <p:nvPr/>
        </p:nvSpPr>
        <p:spPr bwMode="auto">
          <a:xfrm>
            <a:off x="1259632" y="0"/>
            <a:ext cx="6879977" cy="400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eaLnBrk="1" hangingPunct="1"/>
            <a:r>
              <a:rPr lang="en-AU" sz="2000" dirty="0" smtClean="0"/>
              <a:t>eLearning </a:t>
            </a:r>
            <a:r>
              <a:rPr lang="en-AU" sz="2000" dirty="0" err="1" smtClean="0"/>
              <a:t>epotential</a:t>
            </a:r>
            <a:r>
              <a:rPr lang="en-AU" sz="2000" dirty="0" smtClean="0"/>
              <a:t> model ( Victorian DEECD)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225" y="418653"/>
            <a:ext cx="6520135" cy="637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5197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txBox="1">
            <a:spLocks noChangeArrowheads="1"/>
          </p:cNvSpPr>
          <p:nvPr/>
        </p:nvSpPr>
        <p:spPr bwMode="auto">
          <a:xfrm>
            <a:off x="971600" y="1443100"/>
            <a:ext cx="7200800" cy="400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eaLnBrk="1" hangingPunct="1"/>
            <a:r>
              <a:rPr lang="en-AU" sz="2000" dirty="0"/>
              <a:t>eLearning </a:t>
            </a:r>
            <a:r>
              <a:rPr lang="en-AU" sz="2000" dirty="0" err="1"/>
              <a:t>epotential</a:t>
            </a:r>
            <a:r>
              <a:rPr lang="en-AU" sz="2000" dirty="0"/>
              <a:t> model ( Victorian DEECD) </a:t>
            </a:r>
          </a:p>
        </p:txBody>
      </p:sp>
      <p:sp>
        <p:nvSpPr>
          <p:cNvPr id="4" name="Content Placeholder 3"/>
          <p:cNvSpPr>
            <a:spLocks noGrp="1"/>
          </p:cNvSpPr>
          <p:nvPr>
            <p:ph idx="1"/>
          </p:nvPr>
        </p:nvSpPr>
        <p:spPr>
          <a:xfrm>
            <a:off x="179511" y="1843449"/>
            <a:ext cx="8961015" cy="1081496"/>
          </a:xfrm>
        </p:spPr>
        <p:txBody>
          <a:bodyPr/>
          <a:lstStyle/>
          <a:p>
            <a:r>
              <a:rPr lang="en-AU" sz="2000" dirty="0"/>
              <a:t>These competencies directly relate to the </a:t>
            </a:r>
            <a:r>
              <a:rPr lang="en-AU" sz="2000" i="1" dirty="0"/>
              <a:t>Australian Curriculum and </a:t>
            </a:r>
            <a:r>
              <a:rPr lang="en-AU" sz="2000" i="1" dirty="0" smtClean="0"/>
              <a:t>Assessment Authority </a:t>
            </a:r>
            <a:r>
              <a:rPr lang="en-AU" sz="2000" i="1" dirty="0"/>
              <a:t>(ACARA) Continuum </a:t>
            </a:r>
            <a:r>
              <a:rPr lang="en-AU" sz="2000" dirty="0"/>
              <a:t>designed to meet the expected knowledge, skills </a:t>
            </a:r>
            <a:r>
              <a:rPr lang="en-AU" sz="2000" dirty="0" smtClean="0"/>
              <a:t>and dispositions </a:t>
            </a:r>
            <a:r>
              <a:rPr lang="en-AU" sz="2000" dirty="0"/>
              <a:t>of students in P – 10</a:t>
            </a:r>
            <a:endParaRPr lang="en-AU" sz="2000" dirty="0" smtClean="0"/>
          </a:p>
        </p:txBody>
      </p:sp>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3655" t="12912" r="18545" b="9599"/>
          <a:stretch/>
        </p:blipFill>
        <p:spPr bwMode="auto">
          <a:xfrm>
            <a:off x="2339751" y="2996952"/>
            <a:ext cx="4177233"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34635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2213676" y="1474307"/>
            <a:ext cx="4724683" cy="400348"/>
          </a:xfrm>
        </p:spPr>
        <p:txBody>
          <a:bodyPr/>
          <a:lstStyle/>
          <a:p>
            <a:pPr eaLnBrk="1" hangingPunct="1"/>
            <a:r>
              <a:rPr lang="en-AU" sz="2000" dirty="0" smtClean="0"/>
              <a:t>Research on eLearning ?   (</a:t>
            </a:r>
            <a:r>
              <a:rPr lang="en-AU" sz="2000" dirty="0" smtClean="0">
                <a:hlinkClick r:id="rId2"/>
              </a:rPr>
              <a:t>video </a:t>
            </a:r>
            <a:r>
              <a:rPr lang="en-AU" sz="2000" dirty="0" smtClean="0"/>
              <a:t>)</a:t>
            </a:r>
          </a:p>
        </p:txBody>
      </p:sp>
      <p:sp>
        <p:nvSpPr>
          <p:cNvPr id="5127" name="Rectangle 7"/>
          <p:cNvSpPr>
            <a:spLocks noGrp="1" noChangeArrowheads="1"/>
          </p:cNvSpPr>
          <p:nvPr>
            <p:ph type="body" idx="1"/>
          </p:nvPr>
        </p:nvSpPr>
        <p:spPr>
          <a:xfrm>
            <a:off x="504052" y="1916832"/>
            <a:ext cx="8143932" cy="4411136"/>
          </a:xfrm>
        </p:spPr>
        <p:txBody>
          <a:bodyPr/>
          <a:lstStyle/>
          <a:p>
            <a:r>
              <a:rPr lang="en-GB" sz="2000" i="1" dirty="0"/>
              <a:t>It’s not what the </a:t>
            </a:r>
            <a:r>
              <a:rPr lang="en-GB" sz="2000" i="1" u="sng" dirty="0"/>
              <a:t>technology</a:t>
            </a:r>
            <a:r>
              <a:rPr lang="en-GB" sz="2000" i="1" dirty="0"/>
              <a:t> does that makes it effective, but what the </a:t>
            </a:r>
            <a:r>
              <a:rPr lang="en-GB" sz="2000" i="1" u="sng" dirty="0"/>
              <a:t>student</a:t>
            </a:r>
            <a:r>
              <a:rPr lang="en-GB" sz="2000" i="1" dirty="0"/>
              <a:t> </a:t>
            </a:r>
            <a:r>
              <a:rPr lang="en-GB" sz="2000" i="1" dirty="0" smtClean="0"/>
              <a:t>does  - </a:t>
            </a:r>
            <a:r>
              <a:rPr lang="en-AU" sz="1400" b="1" dirty="0"/>
              <a:t>Evidence Based Teaching - A practical approach </a:t>
            </a:r>
            <a:r>
              <a:rPr lang="en-AU" sz="1400" i="1" dirty="0" smtClean="0"/>
              <a:t>Geoff </a:t>
            </a:r>
            <a:r>
              <a:rPr lang="en-AU" sz="1400" i="1" dirty="0"/>
              <a:t>Petty (2006)</a:t>
            </a:r>
            <a:endParaRPr lang="en-GB" sz="1400" i="1" dirty="0"/>
          </a:p>
          <a:p>
            <a:r>
              <a:rPr lang="en-GB" sz="2000" b="1" dirty="0" smtClean="0"/>
              <a:t>Advance </a:t>
            </a:r>
            <a:r>
              <a:rPr lang="en-GB" sz="2000" b="1" dirty="0"/>
              <a:t>organisers:</a:t>
            </a:r>
            <a:r>
              <a:rPr lang="en-GB" sz="2000" dirty="0"/>
              <a:t> (Average effect size from .48 to .78 depending on complexity</a:t>
            </a:r>
            <a:r>
              <a:rPr lang="en-GB" sz="2000" dirty="0" smtClean="0"/>
              <a:t>).  </a:t>
            </a:r>
            <a:r>
              <a:rPr lang="en-GB" sz="2000" dirty="0"/>
              <a:t>Giving students summaries in advanced of what they are about to learn</a:t>
            </a:r>
            <a:endParaRPr lang="en-GB" sz="2000" dirty="0" smtClean="0"/>
          </a:p>
          <a:p>
            <a:r>
              <a:rPr lang="en-GB" sz="2000" b="1" dirty="0"/>
              <a:t>Relevant recall questions  </a:t>
            </a:r>
            <a:r>
              <a:rPr lang="en-GB" sz="2000" dirty="0"/>
              <a:t>(Average effect size 0.93</a:t>
            </a:r>
            <a:r>
              <a:rPr lang="en-GB" sz="2000" dirty="0" smtClean="0"/>
              <a:t>) </a:t>
            </a:r>
            <a:r>
              <a:rPr lang="en-GB" sz="2000" dirty="0"/>
              <a:t>questions designed to bring useful, and essential prior learning into the learner’s short term memory, and to check it, before building the new learning upon these foundations.</a:t>
            </a:r>
            <a:endParaRPr lang="en-AU" sz="2000" b="1" dirty="0"/>
          </a:p>
          <a:p>
            <a:r>
              <a:rPr lang="en-GB" sz="2000" b="1" dirty="0" smtClean="0"/>
              <a:t>‘</a:t>
            </a:r>
            <a:r>
              <a:rPr lang="en-GB" sz="2000" b="1" dirty="0"/>
              <a:t>Same and different’:</a:t>
            </a:r>
            <a:r>
              <a:rPr lang="en-GB" sz="2000" dirty="0"/>
              <a:t> (Average effect size 1.32</a:t>
            </a:r>
            <a:r>
              <a:rPr lang="en-GB" sz="2000" dirty="0" smtClean="0"/>
              <a:t>) </a:t>
            </a:r>
            <a:r>
              <a:rPr lang="en-GB" sz="2000" dirty="0"/>
              <a:t>identify similarities and differences between two or more topics or concepts, often one they are familiar with, and one they are presently studying</a:t>
            </a:r>
            <a:endParaRPr lang="en-AU" sz="2000" dirty="0"/>
          </a:p>
          <a:p>
            <a:endParaRPr lang="en-AU"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58595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dissolve">
                                      <p:cBhvr>
                                        <p:cTn id="1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2213676" y="1474307"/>
            <a:ext cx="4724683" cy="400348"/>
          </a:xfrm>
        </p:spPr>
        <p:txBody>
          <a:bodyPr/>
          <a:lstStyle/>
          <a:p>
            <a:pPr eaLnBrk="1" hangingPunct="1"/>
            <a:r>
              <a:rPr lang="en-AU" sz="2000" dirty="0" smtClean="0"/>
              <a:t>Research on eLearning ? ( </a:t>
            </a:r>
            <a:r>
              <a:rPr lang="en-AU" sz="2000" dirty="0" err="1" smtClean="0"/>
              <a:t>contd</a:t>
            </a:r>
            <a:r>
              <a:rPr lang="en-AU" sz="2000" dirty="0" smtClean="0"/>
              <a:t> )</a:t>
            </a:r>
          </a:p>
        </p:txBody>
      </p:sp>
      <p:sp>
        <p:nvSpPr>
          <p:cNvPr id="5127" name="Rectangle 7"/>
          <p:cNvSpPr>
            <a:spLocks noGrp="1" noChangeArrowheads="1"/>
          </p:cNvSpPr>
          <p:nvPr>
            <p:ph type="body" idx="1"/>
          </p:nvPr>
        </p:nvSpPr>
        <p:spPr>
          <a:xfrm>
            <a:off x="700223" y="1988840"/>
            <a:ext cx="8143932" cy="4032448"/>
          </a:xfrm>
        </p:spPr>
        <p:txBody>
          <a:bodyPr/>
          <a:lstStyle/>
          <a:p>
            <a:r>
              <a:rPr lang="en-GB" sz="2000" b="1" dirty="0" smtClean="0"/>
              <a:t>Graphic </a:t>
            </a:r>
            <a:r>
              <a:rPr lang="en-GB" sz="2000" b="1" dirty="0"/>
              <a:t>Organisers: (</a:t>
            </a:r>
            <a:r>
              <a:rPr lang="en-GB" sz="2000" dirty="0"/>
              <a:t>Average effect size 1.24</a:t>
            </a:r>
            <a:r>
              <a:rPr lang="en-GB" sz="2000" dirty="0" smtClean="0"/>
              <a:t>)</a:t>
            </a:r>
            <a:r>
              <a:rPr lang="en-GB" sz="2000" dirty="0"/>
              <a:t> student creates their own diagrammatic representation of what they are learning, for example in a mind-map</a:t>
            </a:r>
            <a:endParaRPr lang="en-AU" sz="2000" dirty="0"/>
          </a:p>
          <a:p>
            <a:r>
              <a:rPr lang="en-GB" sz="2000" b="1" dirty="0"/>
              <a:t>Note Making.  </a:t>
            </a:r>
            <a:r>
              <a:rPr lang="en-GB" sz="2000" dirty="0"/>
              <a:t>(Average effect size .99</a:t>
            </a:r>
            <a:r>
              <a:rPr lang="en-GB" sz="2000" dirty="0" smtClean="0"/>
              <a:t>)</a:t>
            </a:r>
            <a:r>
              <a:rPr lang="en-GB" sz="2000" dirty="0"/>
              <a:t> Students create personal notes on the information being presented in their own words. Students need to get feedback on the quality of their </a:t>
            </a:r>
            <a:r>
              <a:rPr lang="en-GB" sz="2000" dirty="0" smtClean="0"/>
              <a:t>notes.</a:t>
            </a:r>
            <a:endParaRPr lang="en-AU" sz="2000" dirty="0"/>
          </a:p>
          <a:p>
            <a:r>
              <a:rPr lang="en-GB" sz="2000" b="1" dirty="0"/>
              <a:t>Decisions-Decisions: </a:t>
            </a:r>
            <a:r>
              <a:rPr lang="en-GB" sz="2000" dirty="0"/>
              <a:t> (Average effect size .89</a:t>
            </a:r>
            <a:r>
              <a:rPr lang="en-GB" sz="2000" dirty="0" smtClean="0"/>
              <a:t>)</a:t>
            </a:r>
            <a:r>
              <a:rPr lang="en-GB" sz="2000" dirty="0"/>
              <a:t> Students physically manipulate cards or objects or symbols which represent concepts or ideas they are learning </a:t>
            </a:r>
            <a:r>
              <a:rPr lang="en-GB" sz="2000" dirty="0" smtClean="0"/>
              <a:t>about</a:t>
            </a:r>
          </a:p>
          <a:p>
            <a:r>
              <a:rPr lang="en-GB" sz="2000" b="1" dirty="0" smtClean="0"/>
              <a:t>Teach </a:t>
            </a:r>
            <a:r>
              <a:rPr lang="en-GB" sz="2000" b="1" dirty="0"/>
              <a:t>skill as well as content </a:t>
            </a:r>
            <a:r>
              <a:rPr lang="en-GB" sz="2000" dirty="0"/>
              <a:t>(Average effect size 0.77</a:t>
            </a:r>
            <a:r>
              <a:rPr lang="en-GB" sz="2000" dirty="0" smtClean="0"/>
              <a:t>)</a:t>
            </a:r>
            <a:r>
              <a:rPr lang="en-GB" sz="2000" dirty="0"/>
              <a:t> If the teacher makes time to teach students important study skills and thinking skills and integrates this into their teaching, then students both learn these important skills and their achievement is improved with an average effect size of 0.77.</a:t>
            </a:r>
            <a:endParaRPr lang="en-AU" sz="2000" dirty="0"/>
          </a:p>
          <a:p>
            <a:endParaRPr lang="en-AU" sz="2000" dirty="0"/>
          </a:p>
          <a:p>
            <a:endParaRPr lang="en-GB" sz="2000" dirty="0" smtClean="0"/>
          </a:p>
          <a:p>
            <a:endParaRPr lang="en-GB" sz="2000" dirty="0"/>
          </a:p>
          <a:p>
            <a:endParaRPr lang="en-AU"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16774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dissolve">
                                      <p:cBhvr>
                                        <p:cTn id="1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2213676" y="1474307"/>
            <a:ext cx="4724683" cy="400348"/>
          </a:xfrm>
        </p:spPr>
        <p:txBody>
          <a:bodyPr/>
          <a:lstStyle/>
          <a:p>
            <a:pPr eaLnBrk="1" hangingPunct="1"/>
            <a:r>
              <a:rPr lang="en-AU" sz="2000" dirty="0" smtClean="0"/>
              <a:t>Research on eLearning ? ( </a:t>
            </a:r>
            <a:r>
              <a:rPr lang="en-AU" sz="2000" dirty="0" err="1" smtClean="0"/>
              <a:t>contd</a:t>
            </a:r>
            <a:r>
              <a:rPr lang="en-AU" sz="2000" dirty="0" smtClean="0"/>
              <a:t> )</a:t>
            </a:r>
          </a:p>
        </p:txBody>
      </p:sp>
      <p:sp>
        <p:nvSpPr>
          <p:cNvPr id="5127" name="Rectangle 7"/>
          <p:cNvSpPr>
            <a:spLocks noGrp="1" noChangeArrowheads="1"/>
          </p:cNvSpPr>
          <p:nvPr>
            <p:ph type="body" idx="1"/>
          </p:nvPr>
        </p:nvSpPr>
        <p:spPr>
          <a:xfrm>
            <a:off x="504052" y="1916832"/>
            <a:ext cx="8143932" cy="4581128"/>
          </a:xfrm>
        </p:spPr>
        <p:txBody>
          <a:bodyPr/>
          <a:lstStyle/>
          <a:p>
            <a:r>
              <a:rPr lang="en-GB" sz="2000" b="1" dirty="0" smtClean="0"/>
              <a:t>Feedback </a:t>
            </a:r>
            <a:r>
              <a:rPr lang="en-GB" sz="2000" b="1" dirty="0"/>
              <a:t>(formative assessment)</a:t>
            </a:r>
            <a:r>
              <a:rPr lang="en-GB" sz="2000" dirty="0"/>
              <a:t> (Average effect size up to 1.13</a:t>
            </a:r>
            <a:r>
              <a:rPr lang="en-GB" sz="2000" dirty="0" smtClean="0"/>
              <a:t>)</a:t>
            </a:r>
            <a:r>
              <a:rPr lang="en-GB" sz="2000" dirty="0"/>
              <a:t> Giving students information about what they have done well and what they need to improve either directly, or indirectly e.g. by requiring them to mark their own and each other’s work against model answers or mark schemes and other ‘formative teaching methods</a:t>
            </a:r>
            <a:r>
              <a:rPr lang="en-GB" sz="2000" dirty="0" smtClean="0"/>
              <a:t>’. </a:t>
            </a:r>
            <a:r>
              <a:rPr lang="en-GB" sz="2000" u="sng" dirty="0"/>
              <a:t>Praise alone e.g. ‘well done that is very good’ has very little effect, about </a:t>
            </a:r>
            <a:r>
              <a:rPr lang="en-GB" sz="2000" u="sng" dirty="0" smtClean="0"/>
              <a:t>0.08</a:t>
            </a:r>
            <a:r>
              <a:rPr lang="en-GB" sz="2000" dirty="0" smtClean="0"/>
              <a:t>. Peer </a:t>
            </a:r>
            <a:r>
              <a:rPr lang="en-GB" sz="2000" dirty="0"/>
              <a:t>and self assessment have very high effect sizes,</a:t>
            </a:r>
            <a:endParaRPr lang="en-AU" sz="2000" dirty="0"/>
          </a:p>
          <a:p>
            <a:r>
              <a:rPr lang="en-GB" sz="2000" b="1" dirty="0" smtClean="0"/>
              <a:t>Generating </a:t>
            </a:r>
            <a:r>
              <a:rPr lang="en-GB" sz="2000" b="1" dirty="0"/>
              <a:t>and testing hypotheses</a:t>
            </a:r>
            <a:r>
              <a:rPr lang="en-GB" sz="2000" dirty="0"/>
              <a:t> (Average effect size 0.79</a:t>
            </a:r>
            <a:r>
              <a:rPr lang="en-GB" sz="2000" dirty="0" smtClean="0"/>
              <a:t>)</a:t>
            </a:r>
          </a:p>
          <a:p>
            <a:r>
              <a:rPr lang="en-GB" sz="2000" b="1" dirty="0"/>
              <a:t>Cooperative learning </a:t>
            </a:r>
            <a:r>
              <a:rPr lang="en-GB" sz="2000" dirty="0"/>
              <a:t>(Average effect size.78) students teach each other and check each other’s learning.</a:t>
            </a:r>
          </a:p>
          <a:p>
            <a:r>
              <a:rPr lang="en-GB" sz="2000" b="1" dirty="0" smtClean="0"/>
              <a:t>Homework </a:t>
            </a:r>
            <a:r>
              <a:rPr lang="en-GB" sz="2000" b="1" dirty="0"/>
              <a:t>and Practice	 </a:t>
            </a:r>
            <a:r>
              <a:rPr lang="en-GB" sz="2000" dirty="0"/>
              <a:t>(Average effect size .83 if there is feedback from the teacher on the quality of the work, more generally about 0.6</a:t>
            </a:r>
            <a:r>
              <a:rPr lang="en-GB" sz="2000" dirty="0" smtClean="0"/>
              <a:t>)</a:t>
            </a:r>
          </a:p>
          <a:p>
            <a:pPr marL="0" indent="0">
              <a:buNone/>
            </a:pPr>
            <a:r>
              <a:rPr lang="en-AU" sz="1800" dirty="0" smtClean="0">
                <a:hlinkClick r:id="rId2" action="ppaction://hlinkfile" tooltip="None"/>
              </a:rPr>
              <a:t>http</a:t>
            </a:r>
            <a:r>
              <a:rPr lang="en-AU" sz="1800" dirty="0">
                <a:hlinkClick r:id="rId2" action="ppaction://hlinkfile" tooltip="None"/>
              </a:rPr>
              <a:t>://www.geoffpetty.com/downloads/WORD/EvidenceBasedICT.doc</a:t>
            </a:r>
            <a:endParaRPr lang="en-AU"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4358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dissolve">
                                      <p:cBhvr>
                                        <p:cTn id="1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043608" y="1447862"/>
            <a:ext cx="6552728" cy="400348"/>
          </a:xfrm>
        </p:spPr>
        <p:txBody>
          <a:bodyPr/>
          <a:lstStyle/>
          <a:p>
            <a:pPr eaLnBrk="1" hangingPunct="1"/>
            <a:r>
              <a:rPr lang="en-AU" sz="2000" dirty="0" smtClean="0"/>
              <a:t>Aligning Curriculum, Instruction and Assessment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621325159"/>
              </p:ext>
            </p:extLst>
          </p:nvPr>
        </p:nvGraphicFramePr>
        <p:xfrm>
          <a:off x="147785" y="1849840"/>
          <a:ext cx="8856467" cy="4395936"/>
        </p:xfrm>
        <a:graphic>
          <a:graphicData uri="http://schemas.openxmlformats.org/drawingml/2006/table">
            <a:tbl>
              <a:tblPr firstRow="1" bandRow="1">
                <a:tableStyleId>{17292A2E-F333-43FB-9621-5CBBE7FDCDCB}</a:tableStyleId>
              </a:tblPr>
              <a:tblGrid>
                <a:gridCol w="3056063"/>
                <a:gridCol w="3096344"/>
                <a:gridCol w="2704060"/>
              </a:tblGrid>
              <a:tr h="370840">
                <a:tc>
                  <a:txBody>
                    <a:bodyPr/>
                    <a:lstStyle/>
                    <a:p>
                      <a:r>
                        <a:rPr lang="en-AU" sz="1400" dirty="0" smtClean="0"/>
                        <a:t>Planning</a:t>
                      </a:r>
                      <a:endParaRPr lang="en-AU" sz="1400" dirty="0"/>
                    </a:p>
                  </a:txBody>
                  <a:tcPr/>
                </a:tc>
                <a:tc>
                  <a:txBody>
                    <a:bodyPr/>
                    <a:lstStyle/>
                    <a:p>
                      <a:r>
                        <a:rPr lang="en-AU" sz="1400" dirty="0" smtClean="0"/>
                        <a:t>Instructional Strategies</a:t>
                      </a:r>
                      <a:endParaRPr lang="en-AU" sz="1400" dirty="0"/>
                    </a:p>
                  </a:txBody>
                  <a:tcPr/>
                </a:tc>
                <a:tc>
                  <a:txBody>
                    <a:bodyPr/>
                    <a:lstStyle/>
                    <a:p>
                      <a:r>
                        <a:rPr lang="en-AU" sz="1400" dirty="0" smtClean="0"/>
                        <a:t>eLearning</a:t>
                      </a:r>
                      <a:r>
                        <a:rPr lang="en-AU" sz="1400" baseline="0" dirty="0" smtClean="0"/>
                        <a:t> Strategy ?</a:t>
                      </a:r>
                      <a:endParaRPr lang="en-AU" sz="1400" dirty="0"/>
                    </a:p>
                  </a:txBody>
                  <a:tcPr/>
                </a:tc>
              </a:tr>
              <a:tr h="565264">
                <a:tc>
                  <a:txBody>
                    <a:bodyPr/>
                    <a:lstStyle/>
                    <a:p>
                      <a:r>
                        <a:rPr lang="en-AU" sz="1400" dirty="0" smtClean="0">
                          <a:solidFill>
                            <a:schemeClr val="bg1"/>
                          </a:solidFill>
                        </a:rPr>
                        <a:t>What</a:t>
                      </a:r>
                      <a:r>
                        <a:rPr lang="en-AU" sz="1400" baseline="0" dirty="0" smtClean="0">
                          <a:solidFill>
                            <a:schemeClr val="bg1"/>
                          </a:solidFill>
                        </a:rPr>
                        <a:t> will students learn ?</a:t>
                      </a:r>
                      <a:endParaRPr lang="en-AU" sz="1400" dirty="0">
                        <a:solidFill>
                          <a:schemeClr val="bg1"/>
                        </a:solidFill>
                      </a:endParaRPr>
                    </a:p>
                  </a:txBody>
                  <a:tcPr/>
                </a:tc>
                <a:tc>
                  <a:txBody>
                    <a:bodyPr/>
                    <a:lstStyle/>
                    <a:p>
                      <a:r>
                        <a:rPr lang="en-AU" sz="1400" dirty="0" smtClean="0">
                          <a:solidFill>
                            <a:schemeClr val="bg1"/>
                          </a:solidFill>
                        </a:rPr>
                        <a:t>Setting</a:t>
                      </a:r>
                      <a:r>
                        <a:rPr lang="en-AU" sz="1400" baseline="0" dirty="0" smtClean="0">
                          <a:solidFill>
                            <a:schemeClr val="bg1"/>
                          </a:solidFill>
                        </a:rPr>
                        <a:t> objectives</a:t>
                      </a:r>
                      <a:endParaRPr lang="en-AU" sz="1400" dirty="0">
                        <a:solidFill>
                          <a:schemeClr val="bg1"/>
                        </a:solidFill>
                      </a:endParaRPr>
                    </a:p>
                  </a:txBody>
                  <a:tcPr/>
                </a:tc>
                <a:tc>
                  <a:txBody>
                    <a:bodyPr/>
                    <a:lstStyle/>
                    <a:p>
                      <a:r>
                        <a:rPr lang="en-AU" sz="1400" dirty="0" smtClean="0">
                          <a:solidFill>
                            <a:schemeClr val="bg1"/>
                          </a:solidFill>
                        </a:rPr>
                        <a:t>     How ?</a:t>
                      </a:r>
                      <a:endParaRPr lang="en-AU" sz="1400" dirty="0">
                        <a:solidFill>
                          <a:schemeClr val="bg1"/>
                        </a:solidFill>
                      </a:endParaRPr>
                    </a:p>
                  </a:txBody>
                  <a:tcPr/>
                </a:tc>
              </a:tr>
              <a:tr h="1008112">
                <a:tc>
                  <a:txBody>
                    <a:bodyPr/>
                    <a:lstStyle/>
                    <a:p>
                      <a:r>
                        <a:rPr lang="en-AU" sz="1400" dirty="0" smtClean="0">
                          <a:solidFill>
                            <a:schemeClr val="bg1"/>
                          </a:solidFill>
                        </a:rPr>
                        <a:t>Which strategies</a:t>
                      </a:r>
                      <a:r>
                        <a:rPr lang="en-AU" sz="1400" baseline="0" dirty="0" smtClean="0">
                          <a:solidFill>
                            <a:schemeClr val="bg1"/>
                          </a:solidFill>
                        </a:rPr>
                        <a:t> will provide evidence of student learning ?</a:t>
                      </a:r>
                      <a:endParaRPr lang="en-AU" sz="1400" dirty="0">
                        <a:solidFill>
                          <a:schemeClr val="bg1"/>
                        </a:solidFill>
                      </a:endParaRPr>
                    </a:p>
                  </a:txBody>
                  <a:tcPr/>
                </a:tc>
                <a:tc>
                  <a:txBody>
                    <a:bodyPr/>
                    <a:lstStyle/>
                    <a:p>
                      <a:r>
                        <a:rPr lang="en-AU" sz="1400" dirty="0" smtClean="0">
                          <a:solidFill>
                            <a:schemeClr val="bg1"/>
                          </a:solidFill>
                        </a:rPr>
                        <a:t>Providing feedback</a:t>
                      </a:r>
                    </a:p>
                    <a:p>
                      <a:r>
                        <a:rPr lang="en-AU" sz="1400" dirty="0" smtClean="0">
                          <a:solidFill>
                            <a:schemeClr val="bg1"/>
                          </a:solidFill>
                        </a:rPr>
                        <a:t>Providing</a:t>
                      </a:r>
                      <a:r>
                        <a:rPr lang="en-AU" sz="1400" baseline="0" dirty="0" smtClean="0">
                          <a:solidFill>
                            <a:schemeClr val="bg1"/>
                          </a:solidFill>
                        </a:rPr>
                        <a:t> recognition</a:t>
                      </a:r>
                    </a:p>
                    <a:p>
                      <a:r>
                        <a:rPr lang="en-AU" sz="1400" baseline="0" dirty="0" smtClean="0">
                          <a:solidFill>
                            <a:schemeClr val="bg1"/>
                          </a:solidFill>
                        </a:rPr>
                        <a:t>Providing adaptive assessment for and as learning</a:t>
                      </a:r>
                      <a:endParaRPr lang="en-AU" sz="1400" dirty="0">
                        <a:solidFill>
                          <a:schemeClr val="bg1"/>
                        </a:solidFill>
                      </a:endParaRPr>
                    </a:p>
                  </a:txBody>
                  <a:tcPr/>
                </a:tc>
                <a:tc>
                  <a:txBody>
                    <a:bodyPr/>
                    <a:lstStyle/>
                    <a:p>
                      <a:r>
                        <a:rPr lang="en-AU" sz="1400" dirty="0" smtClean="0">
                          <a:solidFill>
                            <a:schemeClr val="bg1"/>
                          </a:solidFill>
                        </a:rPr>
                        <a:t>     </a:t>
                      </a:r>
                    </a:p>
                    <a:p>
                      <a:r>
                        <a:rPr lang="en-AU" sz="1400" dirty="0" smtClean="0">
                          <a:solidFill>
                            <a:schemeClr val="bg1"/>
                          </a:solidFill>
                        </a:rPr>
                        <a:t>     How ?</a:t>
                      </a:r>
                      <a:endParaRPr lang="en-AU" sz="1400" dirty="0">
                        <a:solidFill>
                          <a:schemeClr val="bg1"/>
                        </a:solidFill>
                      </a:endParaRPr>
                    </a:p>
                  </a:txBody>
                  <a:tcPr/>
                </a:tc>
              </a:tr>
              <a:tr h="1080120">
                <a:tc>
                  <a:txBody>
                    <a:bodyPr/>
                    <a:lstStyle/>
                    <a:p>
                      <a:r>
                        <a:rPr lang="en-AU" sz="1400" dirty="0" smtClean="0">
                          <a:solidFill>
                            <a:schemeClr val="bg1"/>
                          </a:solidFill>
                        </a:rPr>
                        <a:t>Which strategies</a:t>
                      </a:r>
                      <a:r>
                        <a:rPr lang="en-AU" sz="1400" baseline="0" dirty="0" smtClean="0">
                          <a:solidFill>
                            <a:schemeClr val="bg1"/>
                          </a:solidFill>
                        </a:rPr>
                        <a:t> will help students acquire and integrate learning ?</a:t>
                      </a:r>
                      <a:endParaRPr lang="en-AU" sz="1400" dirty="0">
                        <a:solidFill>
                          <a:schemeClr val="bg1"/>
                        </a:solidFill>
                      </a:endParaRPr>
                    </a:p>
                  </a:txBody>
                  <a:tcPr/>
                </a:tc>
                <a:tc>
                  <a:txBody>
                    <a:bodyPr/>
                    <a:lstStyle/>
                    <a:p>
                      <a:r>
                        <a:rPr lang="en-AU" sz="1400" dirty="0" smtClean="0">
                          <a:solidFill>
                            <a:schemeClr val="bg1"/>
                          </a:solidFill>
                        </a:rPr>
                        <a:t>Addressing multiple</a:t>
                      </a:r>
                      <a:r>
                        <a:rPr lang="en-AU" sz="1400" baseline="0" dirty="0" smtClean="0">
                          <a:solidFill>
                            <a:schemeClr val="bg1"/>
                          </a:solidFill>
                        </a:rPr>
                        <a:t> learning styles</a:t>
                      </a:r>
                    </a:p>
                    <a:p>
                      <a:r>
                        <a:rPr lang="en-AU" sz="1400" baseline="0" dirty="0" smtClean="0">
                          <a:solidFill>
                            <a:schemeClr val="bg1"/>
                          </a:solidFill>
                        </a:rPr>
                        <a:t>Learning non-linearly</a:t>
                      </a:r>
                    </a:p>
                    <a:p>
                      <a:r>
                        <a:rPr lang="en-AU" sz="1400" baseline="0" dirty="0" smtClean="0">
                          <a:solidFill>
                            <a:schemeClr val="bg1"/>
                          </a:solidFill>
                        </a:rPr>
                        <a:t>Cooperative learning</a:t>
                      </a:r>
                    </a:p>
                    <a:p>
                      <a:r>
                        <a:rPr lang="en-AU" sz="1400" dirty="0" smtClean="0">
                          <a:solidFill>
                            <a:schemeClr val="bg1"/>
                          </a:solidFill>
                        </a:rPr>
                        <a:t>Reinforcing effort</a:t>
                      </a:r>
                    </a:p>
                  </a:txBody>
                  <a:tcPr/>
                </a:tc>
                <a:tc>
                  <a:txBody>
                    <a:bodyPr/>
                    <a:lstStyle/>
                    <a:p>
                      <a:endParaRPr lang="en-AU" sz="1400" dirty="0" smtClean="0">
                        <a:solidFill>
                          <a:schemeClr val="bg1"/>
                        </a:solidFill>
                      </a:endParaRPr>
                    </a:p>
                    <a:p>
                      <a:r>
                        <a:rPr lang="en-AU" sz="1400" dirty="0" smtClean="0">
                          <a:solidFill>
                            <a:schemeClr val="bg1"/>
                          </a:solidFill>
                        </a:rPr>
                        <a:t>     How ?</a:t>
                      </a:r>
                      <a:endParaRPr lang="en-AU" sz="1400" dirty="0">
                        <a:solidFill>
                          <a:schemeClr val="bg1"/>
                        </a:solidFill>
                      </a:endParaRPr>
                    </a:p>
                  </a:txBody>
                  <a:tcPr/>
                </a:tc>
              </a:tr>
              <a:tr h="1141000">
                <a:tc>
                  <a:txBody>
                    <a:bodyPr/>
                    <a:lstStyle/>
                    <a:p>
                      <a:r>
                        <a:rPr lang="en-AU" sz="1400" dirty="0" smtClean="0">
                          <a:solidFill>
                            <a:schemeClr val="bg1"/>
                          </a:solidFill>
                        </a:rPr>
                        <a:t>Which strategie</a:t>
                      </a:r>
                      <a:r>
                        <a:rPr lang="en-AU" sz="1400" baseline="0" dirty="0" smtClean="0">
                          <a:solidFill>
                            <a:schemeClr val="bg1"/>
                          </a:solidFill>
                        </a:rPr>
                        <a:t>s will help students practice, review and apply learning?</a:t>
                      </a:r>
                      <a:endParaRPr lang="en-AU" sz="1400" dirty="0">
                        <a:solidFill>
                          <a:schemeClr val="bg1"/>
                        </a:solidFill>
                      </a:endParaRPr>
                    </a:p>
                  </a:txBody>
                  <a:tcPr/>
                </a:tc>
                <a:tc>
                  <a:txBody>
                    <a:bodyPr/>
                    <a:lstStyle/>
                    <a:p>
                      <a:r>
                        <a:rPr lang="en-AU" sz="1400" dirty="0" smtClean="0">
                          <a:solidFill>
                            <a:schemeClr val="bg1"/>
                          </a:solidFill>
                        </a:rPr>
                        <a:t>Providing community</a:t>
                      </a:r>
                      <a:r>
                        <a:rPr lang="en-AU" sz="1400" baseline="0" dirty="0" smtClean="0">
                          <a:solidFill>
                            <a:schemeClr val="bg1"/>
                          </a:solidFill>
                        </a:rPr>
                        <a:t> learning</a:t>
                      </a:r>
                    </a:p>
                    <a:p>
                      <a:r>
                        <a:rPr lang="en-AU" sz="1400" baseline="0" dirty="0" smtClean="0">
                          <a:solidFill>
                            <a:schemeClr val="bg1"/>
                          </a:solidFill>
                        </a:rPr>
                        <a:t>Access to multi channels</a:t>
                      </a:r>
                    </a:p>
                    <a:p>
                      <a:r>
                        <a:rPr lang="en-AU" sz="1400" baseline="0" dirty="0" smtClean="0">
                          <a:solidFill>
                            <a:schemeClr val="bg1"/>
                          </a:solidFill>
                        </a:rPr>
                        <a:t>Homework and practice</a:t>
                      </a:r>
                    </a:p>
                    <a:p>
                      <a:r>
                        <a:rPr lang="en-AU" sz="1400" baseline="0" dirty="0" smtClean="0">
                          <a:solidFill>
                            <a:schemeClr val="bg1"/>
                          </a:solidFill>
                        </a:rPr>
                        <a:t>Reward for achievement </a:t>
                      </a:r>
                    </a:p>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bg1"/>
                          </a:solidFill>
                        </a:rPr>
                        <a:t>Challenging</a:t>
                      </a:r>
                      <a:r>
                        <a:rPr lang="en-AU" sz="1400" baseline="0" dirty="0" smtClean="0">
                          <a:solidFill>
                            <a:schemeClr val="bg1"/>
                          </a:solidFill>
                        </a:rPr>
                        <a:t> and extending </a:t>
                      </a:r>
                      <a:endParaRPr lang="en-AU" sz="1400" dirty="0" smtClean="0">
                        <a:solidFill>
                          <a:schemeClr val="bg1"/>
                        </a:solidFill>
                      </a:endParaRPr>
                    </a:p>
                    <a:p>
                      <a:endParaRPr lang="en-AU" sz="1400" dirty="0">
                        <a:solidFill>
                          <a:schemeClr val="bg1"/>
                        </a:solidFill>
                      </a:endParaRPr>
                    </a:p>
                  </a:txBody>
                  <a:tcPr/>
                </a:tc>
                <a:tc>
                  <a:txBody>
                    <a:bodyPr/>
                    <a:lstStyle/>
                    <a:p>
                      <a:r>
                        <a:rPr lang="en-AU" sz="1400" dirty="0" smtClean="0">
                          <a:solidFill>
                            <a:schemeClr val="bg1"/>
                          </a:solidFill>
                        </a:rPr>
                        <a:t>     </a:t>
                      </a:r>
                    </a:p>
                    <a:p>
                      <a:r>
                        <a:rPr lang="en-AU" sz="1400" dirty="0" smtClean="0">
                          <a:solidFill>
                            <a:schemeClr val="bg1"/>
                          </a:solidFill>
                        </a:rPr>
                        <a:t>      How ?</a:t>
                      </a:r>
                      <a:endParaRPr lang="en-AU" sz="1400" dirty="0">
                        <a:solidFill>
                          <a:schemeClr val="bg1"/>
                        </a:solidFill>
                      </a:endParaRPr>
                    </a:p>
                  </a:txBody>
                  <a:tcPr/>
                </a:tc>
              </a:tr>
            </a:tbl>
          </a:graphicData>
        </a:graphic>
      </p:graphicFrame>
      <p:sp>
        <p:nvSpPr>
          <p:cNvPr id="5" name="TextBox 4"/>
          <p:cNvSpPr txBox="1"/>
          <p:nvPr/>
        </p:nvSpPr>
        <p:spPr>
          <a:xfrm>
            <a:off x="356381" y="6398419"/>
            <a:ext cx="8424936" cy="338554"/>
          </a:xfrm>
          <a:prstGeom prst="rect">
            <a:avLst/>
          </a:prstGeom>
          <a:noFill/>
        </p:spPr>
        <p:txBody>
          <a:bodyPr wrap="square" rtlCol="0">
            <a:spAutoFit/>
          </a:bodyPr>
          <a:lstStyle/>
          <a:p>
            <a:r>
              <a:rPr lang="en-AU" sz="1600" dirty="0" smtClean="0">
                <a:solidFill>
                  <a:srgbClr val="C00000"/>
                </a:solidFill>
                <a:hlinkClick r:id="rId6"/>
              </a:rPr>
              <a:t>Using </a:t>
            </a:r>
            <a:r>
              <a:rPr lang="en-AU" sz="1600" dirty="0">
                <a:solidFill>
                  <a:srgbClr val="C00000"/>
                </a:solidFill>
                <a:hlinkClick r:id="rId6"/>
              </a:rPr>
              <a:t>Technology With Classroom Instruction That </a:t>
            </a:r>
            <a:r>
              <a:rPr lang="en-AU" sz="1600" dirty="0" smtClean="0">
                <a:solidFill>
                  <a:srgbClr val="C00000"/>
                </a:solidFill>
                <a:hlinkClick r:id="rId6"/>
              </a:rPr>
              <a:t>Works  </a:t>
            </a:r>
            <a:r>
              <a:rPr lang="en-AU" sz="1600" dirty="0" smtClean="0">
                <a:solidFill>
                  <a:schemeClr val="bg1"/>
                </a:solidFill>
              </a:rPr>
              <a:t>By </a:t>
            </a:r>
            <a:r>
              <a:rPr lang="en-AU" sz="1600" dirty="0">
                <a:solidFill>
                  <a:schemeClr val="bg1"/>
                </a:solidFill>
              </a:rPr>
              <a:t>Howard </a:t>
            </a:r>
            <a:r>
              <a:rPr lang="en-AU" sz="1600" dirty="0" err="1">
                <a:solidFill>
                  <a:schemeClr val="bg1"/>
                </a:solidFill>
              </a:rPr>
              <a:t>Pitler</a:t>
            </a:r>
            <a:endParaRPr lang="en-AU" sz="1600" dirty="0">
              <a:solidFill>
                <a:schemeClr val="bg1"/>
              </a:solidFill>
            </a:endParaRPr>
          </a:p>
        </p:txBody>
      </p:sp>
    </p:spTree>
    <p:extLst>
      <p:ext uri="{BB962C8B-B14F-4D97-AF65-F5344CB8AC3E}">
        <p14:creationId xmlns:p14="http://schemas.microsoft.com/office/powerpoint/2010/main" val="384344793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txBox="1">
            <a:spLocks noChangeArrowheads="1"/>
          </p:cNvSpPr>
          <p:nvPr/>
        </p:nvSpPr>
        <p:spPr bwMode="auto">
          <a:xfrm>
            <a:off x="539552" y="1474307"/>
            <a:ext cx="8352928" cy="400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algn="ctr" eaLnBrk="1" hangingPunct="1"/>
            <a:r>
              <a:rPr lang="en-AU" sz="2000" dirty="0" smtClean="0"/>
              <a:t>eLearning –learning skills</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744" y="2060848"/>
            <a:ext cx="3060144" cy="387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6093296"/>
            <a:ext cx="3240360" cy="369332"/>
          </a:xfrm>
          <a:prstGeom prst="rect">
            <a:avLst/>
          </a:prstGeom>
          <a:noFill/>
        </p:spPr>
        <p:txBody>
          <a:bodyPr wrap="square" rtlCol="0">
            <a:spAutoFit/>
          </a:bodyPr>
          <a:lstStyle/>
          <a:p>
            <a:r>
              <a:rPr lang="en-AU" dirty="0" smtClean="0">
                <a:solidFill>
                  <a:schemeClr val="bg1"/>
                </a:solidFill>
              </a:rPr>
              <a:t>Benjamin Bloom 1950s</a:t>
            </a:r>
            <a:endParaRPr lang="en-AU" dirty="0">
              <a:solidFill>
                <a:schemeClr val="bg1"/>
              </a:solidFill>
            </a:endParaRP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9072" y="2063904"/>
            <a:ext cx="2964643" cy="38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716016" y="6093296"/>
            <a:ext cx="3240360" cy="369332"/>
          </a:xfrm>
          <a:prstGeom prst="rect">
            <a:avLst/>
          </a:prstGeom>
          <a:noFill/>
        </p:spPr>
        <p:txBody>
          <a:bodyPr wrap="square" rtlCol="0">
            <a:spAutoFit/>
          </a:bodyPr>
          <a:lstStyle/>
          <a:p>
            <a:r>
              <a:rPr lang="en-AU" dirty="0" err="1" smtClean="0">
                <a:solidFill>
                  <a:schemeClr val="bg1"/>
                </a:solidFill>
              </a:rPr>
              <a:t>Lorin</a:t>
            </a:r>
            <a:r>
              <a:rPr lang="en-AU" dirty="0" smtClean="0">
                <a:solidFill>
                  <a:schemeClr val="bg1"/>
                </a:solidFill>
              </a:rPr>
              <a:t> Anderson 2001</a:t>
            </a:r>
            <a:endParaRPr lang="en-AU" dirty="0">
              <a:solidFill>
                <a:schemeClr val="bg1"/>
              </a:solidFill>
            </a:endParaRPr>
          </a:p>
        </p:txBody>
      </p:sp>
    </p:spTree>
    <p:extLst>
      <p:ext uri="{BB962C8B-B14F-4D97-AF65-F5344CB8AC3E}">
        <p14:creationId xmlns:p14="http://schemas.microsoft.com/office/powerpoint/2010/main" val="341076539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71600" y="1462570"/>
            <a:ext cx="6408712" cy="5092356"/>
          </a:xfrm>
        </p:spPr>
      </p:pic>
      <p:sp>
        <p:nvSpPr>
          <p:cNvPr id="4" name="Rectangle 3"/>
          <p:cNvSpPr/>
          <p:nvPr/>
        </p:nvSpPr>
        <p:spPr>
          <a:xfrm>
            <a:off x="827584" y="6491705"/>
            <a:ext cx="7785713" cy="307777"/>
          </a:xfrm>
          <a:prstGeom prst="rect">
            <a:avLst/>
          </a:prstGeom>
        </p:spPr>
        <p:txBody>
          <a:bodyPr wrap="square">
            <a:spAutoFit/>
          </a:bodyPr>
          <a:lstStyle/>
          <a:p>
            <a:r>
              <a:rPr lang="en-AU" sz="1400" dirty="0">
                <a:solidFill>
                  <a:schemeClr val="bg1"/>
                </a:solidFill>
              </a:rPr>
              <a:t>http://edorigami.wikispaces.com/file/view/bloom's+Digital+taxonomy+v3.01.pdf</a:t>
            </a:r>
          </a:p>
        </p:txBody>
      </p:sp>
    </p:spTree>
    <p:extLst>
      <p:ext uri="{BB962C8B-B14F-4D97-AF65-F5344CB8AC3E}">
        <p14:creationId xmlns:p14="http://schemas.microsoft.com/office/powerpoint/2010/main" val="3919260042"/>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639405" y="1372468"/>
            <a:ext cx="8501122" cy="838200"/>
          </a:xfrm>
        </p:spPr>
        <p:txBody>
          <a:bodyPr/>
          <a:lstStyle/>
          <a:p>
            <a:pPr eaLnBrk="1" hangingPunct="1"/>
            <a:r>
              <a:rPr lang="en-AU" dirty="0" smtClean="0"/>
              <a:t>What is eLearning ?</a:t>
            </a:r>
          </a:p>
        </p:txBody>
      </p:sp>
      <p:sp>
        <p:nvSpPr>
          <p:cNvPr id="5127" name="Rectangle 7"/>
          <p:cNvSpPr>
            <a:spLocks noGrp="1" noChangeArrowheads="1"/>
          </p:cNvSpPr>
          <p:nvPr>
            <p:ph type="body" idx="1"/>
          </p:nvPr>
        </p:nvSpPr>
        <p:spPr>
          <a:xfrm>
            <a:off x="504052" y="2060848"/>
            <a:ext cx="8244412" cy="4149080"/>
          </a:xfrm>
        </p:spPr>
        <p:txBody>
          <a:bodyPr/>
          <a:lstStyle/>
          <a:p>
            <a:pPr marL="990600" lvl="1" indent="-533400" eaLnBrk="1" hangingPunct="1">
              <a:buBlip>
                <a:blip r:embed="rId2"/>
              </a:buBlip>
            </a:pPr>
            <a:r>
              <a:rPr lang="en-AU" sz="2200" dirty="0" smtClean="0"/>
              <a:t>eLearning </a:t>
            </a:r>
            <a:r>
              <a:rPr lang="en-AU" sz="2200" b="1" i="1" dirty="0" smtClean="0"/>
              <a:t>is</a:t>
            </a:r>
            <a:r>
              <a:rPr lang="en-AU" sz="2200" dirty="0" smtClean="0"/>
              <a:t> learning - not the device or technology (T/F)</a:t>
            </a:r>
          </a:p>
          <a:p>
            <a:pPr marL="990600" lvl="1" indent="-533400" eaLnBrk="1" hangingPunct="1">
              <a:buBlip>
                <a:blip r:embed="rId2"/>
              </a:buBlip>
            </a:pPr>
            <a:r>
              <a:rPr lang="en-AU" sz="2200" dirty="0" smtClean="0"/>
              <a:t>The use of technology does not guarantee learning (T/F)</a:t>
            </a:r>
          </a:p>
          <a:p>
            <a:pPr marL="990600" lvl="1" indent="-533400" eaLnBrk="1" hangingPunct="1">
              <a:buBlip>
                <a:blip r:embed="rId2"/>
              </a:buBlip>
            </a:pPr>
            <a:r>
              <a:rPr lang="en-AU" sz="2200" dirty="0" smtClean="0"/>
              <a:t>eLearning is when students are engaged with technology (T/F) </a:t>
            </a:r>
          </a:p>
          <a:p>
            <a:pPr marL="990600" lvl="1" indent="-533400" eaLnBrk="1" hangingPunct="1">
              <a:buBlip>
                <a:blip r:embed="rId2"/>
              </a:buBlip>
            </a:pPr>
            <a:r>
              <a:rPr lang="en-AU" sz="2200" dirty="0" smtClean="0"/>
              <a:t>eLearning is when students create with technology (T/F)</a:t>
            </a:r>
          </a:p>
          <a:p>
            <a:pPr marL="990600" lvl="1" indent="-533400" eaLnBrk="1" hangingPunct="1">
              <a:buBlip>
                <a:blip r:embed="rId2"/>
              </a:buBlip>
            </a:pPr>
            <a:r>
              <a:rPr lang="en-AU" sz="2200" dirty="0" smtClean="0"/>
              <a:t>eLearning is when students learn with technology meeting the relevant VELS or </a:t>
            </a:r>
            <a:r>
              <a:rPr lang="en-AU" sz="2200" dirty="0" err="1" smtClean="0"/>
              <a:t>AusVELS</a:t>
            </a:r>
            <a:r>
              <a:rPr lang="en-AU" sz="2200" dirty="0" smtClean="0"/>
              <a:t> standards (T/F)</a:t>
            </a:r>
          </a:p>
          <a:p>
            <a:pPr marL="990600" lvl="1" indent="-533400" eaLnBrk="1" hangingPunct="1">
              <a:buBlip>
                <a:blip r:embed="rId2"/>
              </a:buBlip>
            </a:pPr>
            <a:r>
              <a:rPr lang="en-AU" sz="2200" dirty="0" smtClean="0"/>
              <a:t>eLearning is when students are confident with technology (T/F)</a:t>
            </a:r>
          </a:p>
          <a:p>
            <a:pPr marL="457200" lvl="1" indent="0" algn="ctr" eaLnBrk="1" hangingPunct="1">
              <a:buNone/>
            </a:pPr>
            <a:r>
              <a:rPr lang="en-AU" b="1" dirty="0" smtClean="0"/>
              <a:t>Discussion</a:t>
            </a:r>
          </a:p>
          <a:p>
            <a:pPr marL="990600" lvl="1" indent="-533400" eaLnBrk="1" hangingPunct="1">
              <a:buBlip>
                <a:blip r:embed="rId2"/>
              </a:buBlip>
            </a:pPr>
            <a:endParaRPr lang="en-AU"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97789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dissolve">
                                      <p:cBhvr>
                                        <p:cTn id="1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334997" y="1874654"/>
            <a:ext cx="8482042" cy="4866713"/>
          </a:xfrm>
        </p:spPr>
        <p:txBody>
          <a:bodyPr/>
          <a:lstStyle/>
          <a:p>
            <a:r>
              <a:rPr lang="en-AU" sz="1600" dirty="0" smtClean="0"/>
              <a:t>Blogging  –     		</a:t>
            </a:r>
            <a:r>
              <a:rPr lang="en-AU" sz="1600" dirty="0" smtClean="0">
                <a:hlinkClick r:id="rId6"/>
              </a:rPr>
              <a:t>http://blogspot.com</a:t>
            </a:r>
            <a:endParaRPr lang="en-AU" sz="1600" dirty="0" smtClean="0"/>
          </a:p>
          <a:p>
            <a:pPr marL="3657600" lvl="8" indent="0">
              <a:buNone/>
            </a:pPr>
            <a:r>
              <a:rPr lang="en-AU" sz="1600" dirty="0" err="1" smtClean="0"/>
              <a:t>vs</a:t>
            </a:r>
            <a:endParaRPr lang="en-AU" sz="1600" dirty="0" smtClean="0"/>
          </a:p>
          <a:p>
            <a:pPr marL="0" lvl="8" indent="0" eaLnBrk="0" hangingPunct="0">
              <a:buNone/>
            </a:pPr>
            <a:r>
              <a:rPr lang="en-AU" sz="1600" dirty="0" smtClean="0"/>
              <a:t>			Filter </a:t>
            </a:r>
            <a:r>
              <a:rPr lang="en-AU" sz="1600" dirty="0"/>
              <a:t>writing through a Word processor to</a:t>
            </a:r>
          </a:p>
          <a:p>
            <a:pPr marL="0" lvl="8" indent="0" eaLnBrk="0" hangingPunct="0">
              <a:buNone/>
            </a:pPr>
            <a:r>
              <a:rPr lang="en-AU" sz="1600" dirty="0"/>
              <a:t>			improve spelling, grammar, expression, </a:t>
            </a:r>
            <a:r>
              <a:rPr lang="en-AU" sz="1600" dirty="0" smtClean="0"/>
              <a:t>vocabulary</a:t>
            </a:r>
          </a:p>
          <a:p>
            <a:pPr marL="0" lvl="8" indent="0" eaLnBrk="0" hangingPunct="0">
              <a:buNone/>
            </a:pPr>
            <a:endParaRPr lang="en-AU" sz="1600" dirty="0"/>
          </a:p>
          <a:p>
            <a:r>
              <a:rPr lang="en-AU" sz="1600" dirty="0" smtClean="0"/>
              <a:t>Animating </a:t>
            </a:r>
            <a:r>
              <a:rPr lang="en-AU" sz="1600" dirty="0"/>
              <a:t>–  </a:t>
            </a:r>
            <a:r>
              <a:rPr lang="en-AU" sz="1600" dirty="0" smtClean="0"/>
              <a:t>		</a:t>
            </a:r>
            <a:r>
              <a:rPr lang="en-AU" sz="1600" dirty="0"/>
              <a:t> </a:t>
            </a:r>
            <a:r>
              <a:rPr lang="en-AU" sz="1600" dirty="0">
                <a:hlinkClick r:id="rId7"/>
              </a:rPr>
              <a:t>http://</a:t>
            </a:r>
            <a:r>
              <a:rPr lang="en-AU" sz="1600" dirty="0" smtClean="0">
                <a:hlinkClick r:id="rId7"/>
              </a:rPr>
              <a:t>www.dvolver.com/moviemaker/make.html</a:t>
            </a:r>
            <a:r>
              <a:rPr lang="en-AU" sz="1600" dirty="0" smtClean="0"/>
              <a:t> </a:t>
            </a:r>
            <a:r>
              <a:rPr lang="en-AU" sz="1600" dirty="0"/>
              <a:t/>
            </a:r>
            <a:br>
              <a:rPr lang="en-AU" sz="1600" dirty="0"/>
            </a:br>
            <a:r>
              <a:rPr lang="en-AU" sz="1600" dirty="0" smtClean="0"/>
              <a:t>				</a:t>
            </a:r>
            <a:r>
              <a:rPr lang="en-AU" sz="1600" dirty="0" err="1" smtClean="0"/>
              <a:t>vs</a:t>
            </a:r>
            <a:endParaRPr lang="en-AU" sz="1600" dirty="0" smtClean="0"/>
          </a:p>
          <a:p>
            <a:pPr marL="2286000" lvl="5" indent="0">
              <a:buNone/>
            </a:pPr>
            <a:r>
              <a:rPr lang="en-AU" sz="1600" dirty="0"/>
              <a:t> </a:t>
            </a:r>
            <a:r>
              <a:rPr lang="en-AU" sz="1600" dirty="0" smtClean="0"/>
              <a:t>  Using Flash and </a:t>
            </a:r>
            <a:r>
              <a:rPr lang="en-AU" sz="1600" dirty="0" err="1" smtClean="0"/>
              <a:t>ActionScript</a:t>
            </a:r>
            <a:r>
              <a:rPr lang="en-AU" sz="1600" dirty="0" smtClean="0"/>
              <a:t> 3.0 </a:t>
            </a:r>
          </a:p>
          <a:p>
            <a:pPr marL="2286000" lvl="5" indent="0">
              <a:buNone/>
            </a:pPr>
            <a:endParaRPr lang="en-AU" sz="1600" dirty="0" smtClean="0"/>
          </a:p>
          <a:p>
            <a:r>
              <a:rPr lang="en-AU" sz="1600" dirty="0" smtClean="0"/>
              <a:t>Wiki-</a:t>
            </a:r>
            <a:r>
              <a:rPr lang="en-AU" sz="1600" dirty="0" err="1" smtClean="0"/>
              <a:t>ing</a:t>
            </a:r>
            <a:r>
              <a:rPr lang="en-AU" sz="1600" dirty="0" smtClean="0"/>
              <a:t>  –   		</a:t>
            </a:r>
            <a:r>
              <a:rPr lang="en-AU" sz="1600" dirty="0" smtClean="0">
                <a:hlinkClick r:id="rId8"/>
              </a:rPr>
              <a:t>http://wikispaces.com</a:t>
            </a:r>
            <a:r>
              <a:rPr lang="en-AU" sz="1600" dirty="0" smtClean="0"/>
              <a:t> </a:t>
            </a:r>
          </a:p>
          <a:p>
            <a:pPr marL="3657600" lvl="8" indent="0">
              <a:buNone/>
            </a:pPr>
            <a:r>
              <a:rPr lang="en-AU" sz="1600" dirty="0" err="1" smtClean="0"/>
              <a:t>vs</a:t>
            </a:r>
            <a:endParaRPr lang="en-AU" sz="1600" dirty="0" smtClean="0"/>
          </a:p>
          <a:p>
            <a:pPr marL="0" lvl="8" indent="0" eaLnBrk="0" hangingPunct="0">
              <a:buNone/>
            </a:pPr>
            <a:r>
              <a:rPr lang="en-AU" sz="1600" dirty="0" smtClean="0"/>
              <a:t>			Filter writing through a Word processor to</a:t>
            </a:r>
          </a:p>
          <a:p>
            <a:pPr marL="0" lvl="8" indent="0" eaLnBrk="0" hangingPunct="0">
              <a:buNone/>
            </a:pPr>
            <a:r>
              <a:rPr lang="en-AU" sz="1600" dirty="0" smtClean="0"/>
              <a:t>			improve spelling, grammar, expression, vocabulary</a:t>
            </a:r>
          </a:p>
          <a:p>
            <a:pPr marL="0" lvl="8" indent="0" eaLnBrk="0" hangingPunct="0">
              <a:buNone/>
            </a:pPr>
            <a:endParaRPr lang="en-AU" sz="1600" dirty="0" smtClean="0"/>
          </a:p>
          <a:p>
            <a:r>
              <a:rPr lang="en-AU" sz="1600" dirty="0" smtClean="0"/>
              <a:t>Programming -  		</a:t>
            </a:r>
            <a:r>
              <a:rPr lang="en-AU" sz="1600" dirty="0" smtClean="0">
                <a:hlinkClick r:id="rId9"/>
              </a:rPr>
              <a:t>http://www.sploder.com</a:t>
            </a:r>
            <a:br>
              <a:rPr lang="en-AU" sz="1600" dirty="0" smtClean="0">
                <a:hlinkClick r:id="rId9"/>
              </a:rPr>
            </a:br>
            <a:r>
              <a:rPr lang="en-AU" sz="1600" dirty="0" smtClean="0"/>
              <a:t>				</a:t>
            </a:r>
            <a:r>
              <a:rPr lang="en-AU" sz="1600" dirty="0" err="1" smtClean="0"/>
              <a:t>vs</a:t>
            </a:r>
            <a:endParaRPr lang="en-AU" sz="1600" dirty="0" smtClean="0"/>
          </a:p>
          <a:p>
            <a:pPr lvl="6"/>
            <a:r>
              <a:rPr lang="en-AU" sz="1600" dirty="0" smtClean="0"/>
              <a:t>Programming in XNA Visual C# language</a:t>
            </a:r>
            <a:br>
              <a:rPr lang="en-AU" sz="1600" dirty="0" smtClean="0"/>
            </a:br>
            <a:endParaRPr lang="en-AU" sz="1600" dirty="0"/>
          </a:p>
        </p:txBody>
      </p:sp>
      <p:sp>
        <p:nvSpPr>
          <p:cNvPr id="8" name="Rectangle 6"/>
          <p:cNvSpPr txBox="1">
            <a:spLocks noChangeArrowheads="1"/>
          </p:cNvSpPr>
          <p:nvPr/>
        </p:nvSpPr>
        <p:spPr bwMode="auto">
          <a:xfrm>
            <a:off x="539552" y="1474307"/>
            <a:ext cx="8352928" cy="400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algn="ctr" eaLnBrk="1" hangingPunct="1"/>
            <a:r>
              <a:rPr lang="en-AU" sz="2000" dirty="0" smtClean="0"/>
              <a:t>Higher order thinking or wizard driven end product ?</a:t>
            </a:r>
          </a:p>
        </p:txBody>
      </p:sp>
    </p:spTree>
    <p:extLst>
      <p:ext uri="{BB962C8B-B14F-4D97-AF65-F5344CB8AC3E}">
        <p14:creationId xmlns:p14="http://schemas.microsoft.com/office/powerpoint/2010/main" val="148839953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txBox="1">
            <a:spLocks noChangeArrowheads="1"/>
          </p:cNvSpPr>
          <p:nvPr/>
        </p:nvSpPr>
        <p:spPr bwMode="auto">
          <a:xfrm>
            <a:off x="539552" y="1474307"/>
            <a:ext cx="8352928" cy="400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algn="ctr" eaLnBrk="1" hangingPunct="1"/>
            <a:r>
              <a:rPr lang="en-AU" sz="2000" dirty="0" smtClean="0"/>
              <a:t>eLearning in practice – what does it look like ?</a:t>
            </a:r>
          </a:p>
        </p:txBody>
      </p:sp>
      <p:sp>
        <p:nvSpPr>
          <p:cNvPr id="4" name="Content Placeholder 3"/>
          <p:cNvSpPr>
            <a:spLocks noGrp="1"/>
          </p:cNvSpPr>
          <p:nvPr>
            <p:ph idx="1"/>
          </p:nvPr>
        </p:nvSpPr>
        <p:spPr>
          <a:xfrm>
            <a:off x="357158" y="1988840"/>
            <a:ext cx="8482042" cy="4488160"/>
          </a:xfrm>
        </p:spPr>
        <p:txBody>
          <a:bodyPr/>
          <a:lstStyle/>
          <a:p>
            <a:endParaRPr lang="en-AU" sz="2400" dirty="0" smtClean="0"/>
          </a:p>
          <a:p>
            <a:r>
              <a:rPr lang="en-AU" sz="2400" dirty="0" smtClean="0"/>
              <a:t>Learning environment  -  Cisco Enterprises </a:t>
            </a:r>
          </a:p>
          <a:p>
            <a:r>
              <a:rPr lang="en-AU" sz="2400" dirty="0" smtClean="0"/>
              <a:t>Simulation software – packet tracer </a:t>
            </a:r>
          </a:p>
          <a:p>
            <a:r>
              <a:rPr lang="en-AU" sz="2400" dirty="0" smtClean="0"/>
              <a:t>Learning environment – </a:t>
            </a:r>
            <a:r>
              <a:rPr lang="en-AU" sz="2400" dirty="0" err="1" smtClean="0"/>
              <a:t>moodle</a:t>
            </a:r>
            <a:r>
              <a:rPr lang="en-AU" sz="2400" dirty="0" smtClean="0"/>
              <a:t>  </a:t>
            </a:r>
          </a:p>
          <a:p>
            <a:r>
              <a:rPr lang="en-AU" sz="2400" dirty="0" smtClean="0"/>
              <a:t>Specific applications and tools – Fuse</a:t>
            </a:r>
            <a:r>
              <a:rPr lang="en-AU" sz="2400" dirty="0"/>
              <a:t> </a:t>
            </a:r>
            <a:r>
              <a:rPr lang="en-AU" sz="2400" dirty="0" smtClean="0"/>
              <a:t>? </a:t>
            </a:r>
          </a:p>
          <a:p>
            <a:r>
              <a:rPr lang="en-AU" sz="2400" dirty="0" smtClean="0"/>
              <a:t>SCORM compliance – applications that hook into Learning Management Systems (LMS)</a:t>
            </a:r>
          </a:p>
          <a:p>
            <a:r>
              <a:rPr lang="en-AU" sz="2400" dirty="0" smtClean="0"/>
              <a:t>Games for Learning ? Xbox programming task sample</a:t>
            </a:r>
          </a:p>
          <a:p>
            <a:r>
              <a:rPr lang="en-AU" sz="2400" dirty="0" smtClean="0"/>
              <a:t>Others ? </a:t>
            </a:r>
            <a:endParaRPr lang="en-AU" sz="2400" dirty="0"/>
          </a:p>
        </p:txBody>
      </p:sp>
    </p:spTree>
    <p:extLst>
      <p:ext uri="{BB962C8B-B14F-4D97-AF65-F5344CB8AC3E}">
        <p14:creationId xmlns:p14="http://schemas.microsoft.com/office/powerpoint/2010/main" val="370368013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txBox="1">
            <a:spLocks noChangeArrowheads="1"/>
          </p:cNvSpPr>
          <p:nvPr/>
        </p:nvSpPr>
        <p:spPr bwMode="auto">
          <a:xfrm>
            <a:off x="539552" y="1474307"/>
            <a:ext cx="8352928" cy="400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algn="ctr" eaLnBrk="1" hangingPunct="1"/>
            <a:r>
              <a:rPr lang="en-AU" sz="2000" dirty="0" smtClean="0"/>
              <a:t>eLearning – what did students learn ?</a:t>
            </a:r>
          </a:p>
        </p:txBody>
      </p:sp>
      <p:sp>
        <p:nvSpPr>
          <p:cNvPr id="4" name="Content Placeholder 3"/>
          <p:cNvSpPr>
            <a:spLocks noGrp="1"/>
          </p:cNvSpPr>
          <p:nvPr>
            <p:ph idx="1"/>
          </p:nvPr>
        </p:nvSpPr>
        <p:spPr>
          <a:xfrm>
            <a:off x="334997" y="2132856"/>
            <a:ext cx="8482042" cy="3960440"/>
          </a:xfrm>
        </p:spPr>
        <p:txBody>
          <a:bodyPr/>
          <a:lstStyle/>
          <a:p>
            <a:r>
              <a:rPr lang="en-AU" dirty="0" smtClean="0"/>
              <a:t>Students learned to:</a:t>
            </a:r>
          </a:p>
          <a:p>
            <a:pPr lvl="1"/>
            <a:r>
              <a:rPr lang="en-AU" dirty="0" smtClean="0"/>
              <a:t> identify network components,</a:t>
            </a:r>
          </a:p>
          <a:p>
            <a:pPr lvl="1"/>
            <a:r>
              <a:rPr lang="en-AU" dirty="0" smtClean="0"/>
              <a:t> select and connect network components to build a network</a:t>
            </a:r>
          </a:p>
          <a:p>
            <a:pPr lvl="1"/>
            <a:r>
              <a:rPr lang="en-AU" dirty="0" smtClean="0"/>
              <a:t> simulate a live network</a:t>
            </a:r>
            <a:r>
              <a:rPr lang="en-AU" dirty="0"/>
              <a:t> </a:t>
            </a:r>
            <a:r>
              <a:rPr lang="en-AU" dirty="0" smtClean="0"/>
              <a:t>with the software </a:t>
            </a:r>
            <a:r>
              <a:rPr lang="en-AU" dirty="0" err="1" smtClean="0"/>
              <a:t>packettracer</a:t>
            </a:r>
            <a:endParaRPr lang="en-AU" dirty="0" smtClean="0"/>
          </a:p>
          <a:p>
            <a:pPr lvl="1"/>
            <a:r>
              <a:rPr lang="en-AU" dirty="0" smtClean="0"/>
              <a:t> test its functionality and performance,</a:t>
            </a:r>
          </a:p>
          <a:p>
            <a:pPr lvl="1"/>
            <a:r>
              <a:rPr lang="en-AU" dirty="0" smtClean="0"/>
              <a:t> identify areas of improvement</a:t>
            </a:r>
          </a:p>
          <a:p>
            <a:pPr lvl="1"/>
            <a:r>
              <a:rPr lang="en-AU" dirty="0" smtClean="0"/>
              <a:t> use online quizzes for formative assessment </a:t>
            </a:r>
          </a:p>
          <a:p>
            <a:pPr lvl="1"/>
            <a:endParaRPr lang="en-AU" dirty="0"/>
          </a:p>
        </p:txBody>
      </p:sp>
    </p:spTree>
    <p:extLst>
      <p:ext uri="{BB962C8B-B14F-4D97-AF65-F5344CB8AC3E}">
        <p14:creationId xmlns:p14="http://schemas.microsoft.com/office/powerpoint/2010/main" val="167341330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txBox="1">
            <a:spLocks noChangeArrowheads="1"/>
          </p:cNvSpPr>
          <p:nvPr/>
        </p:nvSpPr>
        <p:spPr bwMode="auto">
          <a:xfrm>
            <a:off x="539552" y="1474307"/>
            <a:ext cx="8352928" cy="400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algn="ctr" eaLnBrk="1" hangingPunct="1"/>
            <a:r>
              <a:rPr lang="en-AU" sz="2000" dirty="0" smtClean="0"/>
              <a:t>eLearning – at what standard did we learn ?</a:t>
            </a:r>
          </a:p>
        </p:txBody>
      </p:sp>
      <p:sp>
        <p:nvSpPr>
          <p:cNvPr id="4" name="Content Placeholder 3"/>
          <p:cNvSpPr>
            <a:spLocks noGrp="1"/>
          </p:cNvSpPr>
          <p:nvPr>
            <p:ph idx="1"/>
          </p:nvPr>
        </p:nvSpPr>
        <p:spPr>
          <a:xfrm>
            <a:off x="334997" y="2420888"/>
            <a:ext cx="8482042" cy="4248472"/>
          </a:xfrm>
        </p:spPr>
        <p:txBody>
          <a:bodyPr/>
          <a:lstStyle/>
          <a:p>
            <a:pPr marL="342900" lvl="1" indent="-342900">
              <a:buClr>
                <a:schemeClr val="accent1"/>
              </a:buClr>
              <a:buFontTx/>
              <a:buChar char="•"/>
            </a:pPr>
            <a:r>
              <a:rPr lang="en-AU" dirty="0" smtClean="0"/>
              <a:t>Students performed </a:t>
            </a:r>
            <a:r>
              <a:rPr lang="en-AU" dirty="0"/>
              <a:t>at the </a:t>
            </a:r>
            <a:r>
              <a:rPr lang="en-AU" dirty="0" smtClean="0"/>
              <a:t>following standards</a:t>
            </a:r>
            <a:r>
              <a:rPr lang="en-AU" dirty="0"/>
              <a:t>, criteria and </a:t>
            </a:r>
            <a:r>
              <a:rPr lang="en-AU" dirty="0" smtClean="0"/>
              <a:t>learning outcomes:</a:t>
            </a:r>
          </a:p>
          <a:p>
            <a:pPr marL="742950" lvl="2" indent="-342900"/>
            <a:r>
              <a:rPr lang="en-AU" dirty="0" smtClean="0"/>
              <a:t>at </a:t>
            </a:r>
            <a:r>
              <a:rPr lang="en-AU" dirty="0" err="1"/>
              <a:t>Yr</a:t>
            </a:r>
            <a:r>
              <a:rPr lang="en-AU" dirty="0"/>
              <a:t> 10, VELS level </a:t>
            </a:r>
            <a:r>
              <a:rPr lang="en-AU" dirty="0" smtClean="0"/>
              <a:t>6.25, </a:t>
            </a:r>
            <a:r>
              <a:rPr lang="en-AU" dirty="0"/>
              <a:t>ICT for </a:t>
            </a:r>
            <a:r>
              <a:rPr lang="en-AU" dirty="0" smtClean="0"/>
              <a:t>creating: </a:t>
            </a:r>
          </a:p>
          <a:p>
            <a:pPr marL="1314450" lvl="4" indent="0">
              <a:buNone/>
            </a:pPr>
            <a:r>
              <a:rPr lang="en-AU" dirty="0"/>
              <a:t>creation of information products by using functions from different software tools and </a:t>
            </a:r>
            <a:r>
              <a:rPr lang="en-AU" dirty="0" smtClean="0"/>
              <a:t>equipment; </a:t>
            </a:r>
            <a:r>
              <a:rPr lang="en-AU" dirty="0" err="1" smtClean="0"/>
              <a:t>packettracer</a:t>
            </a:r>
            <a:r>
              <a:rPr lang="en-AU" dirty="0" smtClean="0"/>
              <a:t> to create and simulate a network, test rules of data movement, check hypotheses and design objectives.</a:t>
            </a:r>
          </a:p>
          <a:p>
            <a:pPr marL="742950" lvl="2" indent="-342900"/>
            <a:r>
              <a:rPr lang="en-AU" dirty="0" smtClean="0"/>
              <a:t>At </a:t>
            </a:r>
            <a:r>
              <a:rPr lang="en-AU" dirty="0" err="1" smtClean="0"/>
              <a:t>AusVELS</a:t>
            </a:r>
            <a:r>
              <a:rPr lang="en-AU" dirty="0" smtClean="0"/>
              <a:t> standard … from 2013</a:t>
            </a:r>
          </a:p>
          <a:p>
            <a:pPr marL="742950" lvl="2" indent="-342900"/>
            <a:r>
              <a:rPr lang="en-AU" dirty="0" smtClean="0"/>
              <a:t>At AQTF standard Certificate </a:t>
            </a:r>
            <a:r>
              <a:rPr lang="en-AU" dirty="0" smtClean="0"/>
              <a:t>III</a:t>
            </a:r>
            <a:endParaRPr lang="en-AU" dirty="0" smtClean="0"/>
          </a:p>
          <a:p>
            <a:pPr marL="742950" lvl="2" indent="-342900"/>
            <a:r>
              <a:rPr lang="en-AU" dirty="0" smtClean="0"/>
              <a:t>At VCE standard Unit 1, IT in Action Outcome 22, KK 4 and 5</a:t>
            </a:r>
          </a:p>
          <a:p>
            <a:pPr marL="742950" lvl="2" indent="-342900"/>
            <a:endParaRPr lang="en-AU" dirty="0"/>
          </a:p>
          <a:p>
            <a:endParaRPr lang="en-AU" dirty="0"/>
          </a:p>
        </p:txBody>
      </p:sp>
    </p:spTree>
    <p:extLst>
      <p:ext uri="{BB962C8B-B14F-4D97-AF65-F5344CB8AC3E}">
        <p14:creationId xmlns:p14="http://schemas.microsoft.com/office/powerpoint/2010/main" val="167341330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txBox="1">
            <a:spLocks noChangeArrowheads="1"/>
          </p:cNvSpPr>
          <p:nvPr/>
        </p:nvSpPr>
        <p:spPr bwMode="auto">
          <a:xfrm>
            <a:off x="539552" y="1474307"/>
            <a:ext cx="8352928" cy="400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algn="ctr" eaLnBrk="1" hangingPunct="1"/>
            <a:r>
              <a:rPr lang="en-AU" sz="2000" dirty="0" smtClean="0"/>
              <a:t>eLearning – where is the validation and evidence ?</a:t>
            </a:r>
          </a:p>
        </p:txBody>
      </p:sp>
      <p:sp>
        <p:nvSpPr>
          <p:cNvPr id="4" name="Content Placeholder 3"/>
          <p:cNvSpPr>
            <a:spLocks noGrp="1"/>
          </p:cNvSpPr>
          <p:nvPr>
            <p:ph idx="1"/>
          </p:nvPr>
        </p:nvSpPr>
        <p:spPr/>
        <p:txBody>
          <a:bodyPr/>
          <a:lstStyle/>
          <a:p>
            <a:r>
              <a:rPr lang="en-AU" sz="2000" kern="1200" dirty="0">
                <a:latin typeface="+mj-lt"/>
                <a:ea typeface="+mj-ea"/>
                <a:cs typeface="+mj-cs"/>
              </a:rPr>
              <a:t>Students build a product or create a </a:t>
            </a:r>
            <a:r>
              <a:rPr lang="en-AU" sz="2000" kern="1200" dirty="0" smtClean="0">
                <a:latin typeface="+mj-lt"/>
                <a:ea typeface="+mj-ea"/>
                <a:cs typeface="+mj-cs"/>
              </a:rPr>
              <a:t>solution using skills and knowledge</a:t>
            </a:r>
          </a:p>
          <a:p>
            <a:r>
              <a:rPr lang="en-AU" sz="2000" kern="1200" dirty="0" smtClean="0">
                <a:latin typeface="+mj-lt"/>
                <a:ea typeface="+mj-ea"/>
                <a:cs typeface="+mj-cs"/>
              </a:rPr>
              <a:t>They are tested against a set of criteria aligned at a level or standard</a:t>
            </a:r>
          </a:p>
          <a:p>
            <a:r>
              <a:rPr lang="en-AU" sz="2000" kern="1200" dirty="0" smtClean="0">
                <a:latin typeface="+mj-lt"/>
                <a:ea typeface="+mj-ea"/>
                <a:cs typeface="+mj-cs"/>
              </a:rPr>
              <a:t>They are peer reviewed and reshape their work in a social constructionist framework </a:t>
            </a:r>
          </a:p>
          <a:p>
            <a:r>
              <a:rPr lang="en-AU" sz="2000" kern="1200" dirty="0" smtClean="0">
                <a:latin typeface="+mj-lt"/>
                <a:ea typeface="+mj-ea"/>
                <a:cs typeface="+mj-cs"/>
              </a:rPr>
              <a:t>They are teacher reviewed with feedback to improve their work </a:t>
            </a:r>
          </a:p>
          <a:p>
            <a:r>
              <a:rPr lang="en-AU" sz="2000" kern="1200" dirty="0" smtClean="0">
                <a:latin typeface="+mj-lt"/>
                <a:ea typeface="+mj-ea"/>
                <a:cs typeface="+mj-cs"/>
              </a:rPr>
              <a:t>They apply the new found knowledge to modify, improve or  enhance the solution or product</a:t>
            </a:r>
          </a:p>
          <a:p>
            <a:r>
              <a:rPr lang="en-AU" sz="2000" kern="1200" dirty="0" smtClean="0">
                <a:latin typeface="+mj-lt"/>
                <a:ea typeface="+mj-ea"/>
                <a:cs typeface="+mj-cs"/>
              </a:rPr>
              <a:t>Work is communicated and presented for summative assessment</a:t>
            </a:r>
            <a:endParaRPr lang="en-AU" sz="2000" kern="1200" dirty="0">
              <a:latin typeface="+mj-lt"/>
              <a:ea typeface="+mj-ea"/>
              <a:cs typeface="+mj-cs"/>
            </a:endParaRPr>
          </a:p>
        </p:txBody>
      </p:sp>
    </p:spTree>
    <p:extLst>
      <p:ext uri="{BB962C8B-B14F-4D97-AF65-F5344CB8AC3E}">
        <p14:creationId xmlns:p14="http://schemas.microsoft.com/office/powerpoint/2010/main" val="362587079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6" descr="MVC-002F"/>
          <p:cNvPicPr>
            <a:picLocks noChangeAspect="1" noChangeArrowheads="1"/>
          </p:cNvPicPr>
          <p:nvPr/>
        </p:nvPicPr>
        <p:blipFill>
          <a:blip r:embed="rId2">
            <a:lum bright="70000" contrast="-70000"/>
          </a:blip>
          <a:srcRect/>
          <a:stretch>
            <a:fillRect/>
          </a:stretch>
        </p:blipFill>
        <p:spPr bwMode="auto">
          <a:xfrm>
            <a:off x="4572000" y="3429000"/>
            <a:ext cx="4572000" cy="3429000"/>
          </a:xfrm>
          <a:prstGeom prst="rect">
            <a:avLst/>
          </a:prstGeom>
          <a:noFill/>
          <a:ln w="9525">
            <a:noFill/>
            <a:miter lim="800000"/>
            <a:headEnd/>
            <a:tailEnd/>
          </a:ln>
        </p:spPr>
      </p:pic>
      <p:sp>
        <p:nvSpPr>
          <p:cNvPr id="10" name="Rectangle 9"/>
          <p:cNvSpPr/>
          <p:nvPr/>
        </p:nvSpPr>
        <p:spPr>
          <a:xfrm>
            <a:off x="571472" y="1142984"/>
            <a:ext cx="7358114" cy="369332"/>
          </a:xfrm>
          <a:prstGeom prst="rect">
            <a:avLst/>
          </a:prstGeom>
        </p:spPr>
        <p:txBody>
          <a:bodyPr wrap="square">
            <a:spAutoFit/>
          </a:bodyPr>
          <a:lstStyle/>
          <a:p>
            <a:r>
              <a:rPr lang="en-US" dirty="0" smtClean="0">
                <a:solidFill>
                  <a:schemeClr val="bg1"/>
                </a:solidFill>
              </a:rPr>
              <a:t>Study titled “e-learning champions on embedding e-learning”</a:t>
            </a:r>
            <a:endParaRPr lang="en-US" dirty="0">
              <a:solidFill>
                <a:schemeClr val="bg1"/>
              </a:solidFill>
            </a:endParaRPr>
          </a:p>
        </p:txBody>
      </p:sp>
      <p:sp>
        <p:nvSpPr>
          <p:cNvPr id="11" name="Rectangle 10"/>
          <p:cNvSpPr/>
          <p:nvPr/>
        </p:nvSpPr>
        <p:spPr>
          <a:xfrm>
            <a:off x="316632" y="2060848"/>
            <a:ext cx="8001056" cy="3400931"/>
          </a:xfrm>
          <a:prstGeom prst="rect">
            <a:avLst/>
          </a:prstGeom>
        </p:spPr>
        <p:txBody>
          <a:bodyPr wrap="square">
            <a:spAutoFit/>
          </a:bodyPr>
          <a:lstStyle/>
          <a:p>
            <a:r>
              <a:rPr lang="en-US" i="1" dirty="0" err="1" smtClean="0">
                <a:solidFill>
                  <a:schemeClr val="bg1"/>
                </a:solidFill>
              </a:rPr>
              <a:t>elearning</a:t>
            </a:r>
            <a:r>
              <a:rPr lang="en-US" i="1" dirty="0" smtClean="0">
                <a:solidFill>
                  <a:schemeClr val="bg1"/>
                </a:solidFill>
              </a:rPr>
              <a:t> champions are : </a:t>
            </a:r>
          </a:p>
          <a:p>
            <a:r>
              <a:rPr lang="en-US" i="1" dirty="0" smtClean="0">
                <a:solidFill>
                  <a:schemeClr val="bg1"/>
                </a:solidFill>
              </a:rPr>
              <a:t>“</a:t>
            </a:r>
            <a:r>
              <a:rPr lang="en-US" sz="1400" i="1" dirty="0" smtClean="0">
                <a:solidFill>
                  <a:schemeClr val="bg1"/>
                </a:solidFill>
              </a:rPr>
              <a:t>people </a:t>
            </a:r>
            <a:r>
              <a:rPr lang="en-US" sz="1400" i="1" dirty="0">
                <a:solidFill>
                  <a:schemeClr val="bg1"/>
                </a:solidFill>
              </a:rPr>
              <a:t>who have demonstrated leadership and as a consequence have significantly </a:t>
            </a:r>
            <a:r>
              <a:rPr lang="en-US" sz="1400" i="1" dirty="0" smtClean="0">
                <a:solidFill>
                  <a:schemeClr val="bg1"/>
                </a:solidFill>
              </a:rPr>
              <a:t>influenced or </a:t>
            </a:r>
            <a:r>
              <a:rPr lang="en-US" sz="1400" i="1" dirty="0">
                <a:solidFill>
                  <a:schemeClr val="bg1"/>
                </a:solidFill>
              </a:rPr>
              <a:t>developed the e-learning </a:t>
            </a:r>
            <a:r>
              <a:rPr lang="en-US" sz="1400" u="sng" dirty="0">
                <a:solidFill>
                  <a:schemeClr val="bg1"/>
                </a:solidFill>
              </a:rPr>
              <a:t>capacity</a:t>
            </a:r>
            <a:r>
              <a:rPr lang="en-US" sz="1400" i="1" dirty="0">
                <a:solidFill>
                  <a:schemeClr val="bg1"/>
                </a:solidFill>
              </a:rPr>
              <a:t> of their business unit, </a:t>
            </a:r>
            <a:r>
              <a:rPr lang="en-US" sz="1400" i="1" dirty="0" err="1">
                <a:solidFill>
                  <a:schemeClr val="bg1"/>
                </a:solidFill>
              </a:rPr>
              <a:t>organisation</a:t>
            </a:r>
            <a:r>
              <a:rPr lang="en-US" sz="1400" i="1" dirty="0">
                <a:solidFill>
                  <a:schemeClr val="bg1"/>
                </a:solidFill>
              </a:rPr>
              <a:t> or have had an </a:t>
            </a:r>
            <a:r>
              <a:rPr lang="en-US" sz="1400" i="1" dirty="0" smtClean="0">
                <a:solidFill>
                  <a:schemeClr val="bg1"/>
                </a:solidFill>
              </a:rPr>
              <a:t>influence </a:t>
            </a:r>
            <a:r>
              <a:rPr lang="en-US" sz="1400" i="1" u="sng" dirty="0" smtClean="0">
                <a:solidFill>
                  <a:schemeClr val="bg1"/>
                </a:solidFill>
              </a:rPr>
              <a:t>beyond</a:t>
            </a:r>
            <a:r>
              <a:rPr lang="en-US" sz="1400" i="1" dirty="0" smtClean="0">
                <a:solidFill>
                  <a:schemeClr val="bg1"/>
                </a:solidFill>
              </a:rPr>
              <a:t> </a:t>
            </a:r>
            <a:r>
              <a:rPr lang="en-US" sz="1400" i="1" dirty="0">
                <a:solidFill>
                  <a:schemeClr val="bg1"/>
                </a:solidFill>
              </a:rPr>
              <a:t>their immediate </a:t>
            </a:r>
            <a:r>
              <a:rPr lang="en-US" sz="1400" i="1" dirty="0" err="1">
                <a:solidFill>
                  <a:schemeClr val="bg1"/>
                </a:solidFill>
              </a:rPr>
              <a:t>organisation</a:t>
            </a:r>
            <a:r>
              <a:rPr lang="en-US" i="1" dirty="0">
                <a:solidFill>
                  <a:schemeClr val="bg1"/>
                </a:solidFill>
              </a:rPr>
              <a:t>.”</a:t>
            </a:r>
          </a:p>
          <a:p>
            <a:r>
              <a:rPr lang="en-US" i="1" dirty="0">
                <a:solidFill>
                  <a:schemeClr val="bg1"/>
                </a:solidFill>
              </a:rPr>
              <a:t>(Study brief definition refined by study team)</a:t>
            </a:r>
          </a:p>
          <a:p>
            <a:r>
              <a:rPr lang="en-US" dirty="0">
                <a:solidFill>
                  <a:schemeClr val="bg1"/>
                </a:solidFill>
              </a:rPr>
              <a:t>Embedding is:</a:t>
            </a:r>
          </a:p>
          <a:p>
            <a:r>
              <a:rPr lang="en-US" sz="1400" i="1" dirty="0">
                <a:solidFill>
                  <a:schemeClr val="bg1"/>
                </a:solidFill>
              </a:rPr>
              <a:t>“The final stage of an innovation process that starts with an initial decision to engage (adoption), moves to spreading the word (diffusion), consolidates in </a:t>
            </a:r>
            <a:r>
              <a:rPr lang="en-US" sz="1400" i="1" dirty="0" err="1">
                <a:solidFill>
                  <a:schemeClr val="bg1"/>
                </a:solidFill>
              </a:rPr>
              <a:t>utilisation</a:t>
            </a:r>
            <a:r>
              <a:rPr lang="en-US" sz="1400" i="1" dirty="0">
                <a:solidFill>
                  <a:schemeClr val="bg1"/>
                </a:solidFill>
              </a:rPr>
              <a:t> (implementation), and culminates in embedding.”</a:t>
            </a:r>
          </a:p>
          <a:p>
            <a:r>
              <a:rPr lang="en-US" i="1" dirty="0">
                <a:solidFill>
                  <a:schemeClr val="bg1"/>
                </a:solidFill>
              </a:rPr>
              <a:t>(</a:t>
            </a:r>
            <a:r>
              <a:rPr lang="en-US" i="1" dirty="0" err="1">
                <a:solidFill>
                  <a:schemeClr val="bg1"/>
                </a:solidFill>
              </a:rPr>
              <a:t>Jasinksi</a:t>
            </a:r>
            <a:r>
              <a:rPr lang="en-US" i="1" dirty="0">
                <a:solidFill>
                  <a:schemeClr val="bg1"/>
                </a:solidFill>
              </a:rPr>
              <a:t>, 2006, p. 1)</a:t>
            </a:r>
          </a:p>
        </p:txBody>
      </p:sp>
      <p:pic>
        <p:nvPicPr>
          <p:cNvPr id="70659" name="Picture 3"/>
          <p:cNvPicPr>
            <a:picLocks noChangeAspect="1" noChangeArrowheads="1"/>
          </p:cNvPicPr>
          <p:nvPr/>
        </p:nvPicPr>
        <p:blipFill>
          <a:blip r:embed="rId3"/>
          <a:srcRect/>
          <a:stretch>
            <a:fillRect/>
          </a:stretch>
        </p:blipFill>
        <p:spPr bwMode="auto">
          <a:xfrm>
            <a:off x="6163936" y="4604531"/>
            <a:ext cx="2622905" cy="1539113"/>
          </a:xfrm>
          <a:prstGeom prst="rect">
            <a:avLst/>
          </a:prstGeom>
          <a:noFill/>
          <a:ln w="9525" cap="flat" cmpd="sng">
            <a:noFill/>
            <a:prstDash val="solid"/>
            <a:miter lim="800000"/>
            <a:headEnd/>
            <a:tailEnd/>
          </a:ln>
          <a:effectLst/>
        </p:spPr>
      </p:pic>
      <p:sp>
        <p:nvSpPr>
          <p:cNvPr id="13" name="Rectangle 12"/>
          <p:cNvSpPr/>
          <p:nvPr/>
        </p:nvSpPr>
        <p:spPr>
          <a:xfrm>
            <a:off x="285720" y="6143644"/>
            <a:ext cx="8501122" cy="307777"/>
          </a:xfrm>
          <a:prstGeom prst="rect">
            <a:avLst/>
          </a:prstGeom>
        </p:spPr>
        <p:txBody>
          <a:bodyPr wrap="square">
            <a:spAutoFit/>
          </a:bodyPr>
          <a:lstStyle/>
          <a:p>
            <a:r>
              <a:rPr lang="en-US" sz="1400" i="1" dirty="0">
                <a:solidFill>
                  <a:schemeClr val="bg1"/>
                </a:solidFill>
              </a:rPr>
              <a:t>http://www.flexiblelearning.net.au/content/benchmarking-and-research-publications#champions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 y="12576"/>
            <a:ext cx="9144000" cy="14997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64430" y="1512316"/>
            <a:ext cx="7422411" cy="369332"/>
          </a:xfrm>
          <a:prstGeom prst="rect">
            <a:avLst/>
          </a:prstGeom>
        </p:spPr>
        <p:txBody>
          <a:bodyPr wrap="square">
            <a:spAutoFit/>
          </a:bodyPr>
          <a:lstStyle/>
          <a:p>
            <a:pPr algn="ctr" eaLnBrk="1" hangingPunct="1"/>
            <a:r>
              <a:rPr lang="en-AU" dirty="0">
                <a:solidFill>
                  <a:schemeClr val="bg1"/>
                </a:solidFill>
              </a:rPr>
              <a:t>eLearning – how do we sustain embedded eLearning </a:t>
            </a:r>
            <a:r>
              <a:rPr lang="en-AU" dirty="0" smtClean="0"/>
              <a:t>?</a:t>
            </a:r>
            <a:r>
              <a:rPr lang="en-AU" dirty="0" smtClean="0">
                <a:solidFill>
                  <a:schemeClr val="bg1"/>
                </a:solidFill>
              </a:rPr>
              <a:t>?</a:t>
            </a:r>
            <a:endParaRPr lang="en-AU"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2"/>
          <a:srcRect/>
          <a:stretch>
            <a:fillRect/>
          </a:stretch>
        </p:blipFill>
        <p:spPr bwMode="auto">
          <a:xfrm>
            <a:off x="105072" y="1700808"/>
            <a:ext cx="2114224" cy="1956782"/>
          </a:xfrm>
          <a:prstGeom prst="rect">
            <a:avLst/>
          </a:prstGeom>
          <a:noFill/>
          <a:ln w="9525" cap="flat" cmpd="sng">
            <a:noFill/>
            <a:prstDash val="solid"/>
            <a:miter lim="800000"/>
            <a:headEnd/>
            <a:tailEnd/>
          </a:ln>
          <a:effectLst/>
        </p:spPr>
      </p:pic>
      <p:pic>
        <p:nvPicPr>
          <p:cNvPr id="71684" name="Picture 4"/>
          <p:cNvPicPr>
            <a:picLocks noChangeAspect="1" noChangeArrowheads="1"/>
          </p:cNvPicPr>
          <p:nvPr/>
        </p:nvPicPr>
        <p:blipFill>
          <a:blip r:embed="rId3"/>
          <a:srcRect/>
          <a:stretch>
            <a:fillRect/>
          </a:stretch>
        </p:blipFill>
        <p:spPr bwMode="auto">
          <a:xfrm>
            <a:off x="1162184" y="3780143"/>
            <a:ext cx="1914368" cy="1756547"/>
          </a:xfrm>
          <a:prstGeom prst="rect">
            <a:avLst/>
          </a:prstGeom>
          <a:noFill/>
          <a:ln w="9525" cap="flat" cmpd="sng">
            <a:noFill/>
            <a:prstDash val="solid"/>
            <a:miter lim="800000"/>
            <a:headEnd/>
            <a:tailEnd/>
          </a:ln>
          <a:effectLst/>
        </p:spPr>
      </p:pic>
      <p:pic>
        <p:nvPicPr>
          <p:cNvPr id="71685" name="Picture 5"/>
          <p:cNvPicPr>
            <a:picLocks noChangeAspect="1" noChangeArrowheads="1"/>
          </p:cNvPicPr>
          <p:nvPr/>
        </p:nvPicPr>
        <p:blipFill>
          <a:blip r:embed="rId4"/>
          <a:srcRect/>
          <a:stretch>
            <a:fillRect/>
          </a:stretch>
        </p:blipFill>
        <p:spPr bwMode="auto">
          <a:xfrm>
            <a:off x="3214678" y="4429131"/>
            <a:ext cx="1861378" cy="1707925"/>
          </a:xfrm>
          <a:prstGeom prst="rect">
            <a:avLst/>
          </a:prstGeom>
          <a:noFill/>
          <a:ln w="9525" cap="flat" cmpd="sng">
            <a:noFill/>
            <a:prstDash val="solid"/>
            <a:miter lim="800000"/>
            <a:headEnd/>
            <a:tailEnd/>
          </a:ln>
          <a:effectLst/>
        </p:spPr>
      </p:pic>
      <p:pic>
        <p:nvPicPr>
          <p:cNvPr id="71686" name="Picture 6"/>
          <p:cNvPicPr>
            <a:picLocks noChangeAspect="1" noChangeArrowheads="1"/>
          </p:cNvPicPr>
          <p:nvPr/>
        </p:nvPicPr>
        <p:blipFill>
          <a:blip r:embed="rId5"/>
          <a:srcRect/>
          <a:stretch>
            <a:fillRect/>
          </a:stretch>
        </p:blipFill>
        <p:spPr bwMode="auto">
          <a:xfrm>
            <a:off x="5240688" y="4431874"/>
            <a:ext cx="1491552" cy="2242472"/>
          </a:xfrm>
          <a:prstGeom prst="rect">
            <a:avLst/>
          </a:prstGeom>
          <a:noFill/>
          <a:ln w="9525" cap="flat" cmpd="sng">
            <a:noFill/>
            <a:prstDash val="solid"/>
            <a:miter lim="800000"/>
            <a:headEnd/>
            <a:tailEnd/>
          </a:ln>
          <a:effectLst/>
        </p:spPr>
      </p:pic>
      <p:pic>
        <p:nvPicPr>
          <p:cNvPr id="71687" name="Picture 7"/>
          <p:cNvPicPr>
            <a:picLocks noChangeAspect="1" noChangeArrowheads="1"/>
          </p:cNvPicPr>
          <p:nvPr/>
        </p:nvPicPr>
        <p:blipFill>
          <a:blip r:embed="rId6"/>
          <a:srcRect/>
          <a:stretch>
            <a:fillRect/>
          </a:stretch>
        </p:blipFill>
        <p:spPr bwMode="auto">
          <a:xfrm>
            <a:off x="6876256" y="4431874"/>
            <a:ext cx="1962961" cy="2207060"/>
          </a:xfrm>
          <a:prstGeom prst="rect">
            <a:avLst/>
          </a:prstGeom>
          <a:noFill/>
          <a:ln w="9525" cap="flat" cmpd="sng">
            <a:noFill/>
            <a:prstDash val="solid"/>
            <a:miter lim="800000"/>
            <a:headEnd/>
            <a:tailEnd/>
          </a:ln>
          <a:effectLst/>
        </p:spPr>
      </p:pic>
      <p:sp>
        <p:nvSpPr>
          <p:cNvPr id="12" name="Rectangle 11"/>
          <p:cNvSpPr/>
          <p:nvPr/>
        </p:nvSpPr>
        <p:spPr>
          <a:xfrm>
            <a:off x="3786182" y="2928934"/>
            <a:ext cx="4572000" cy="923330"/>
          </a:xfrm>
          <a:prstGeom prst="rect">
            <a:avLst/>
          </a:prstGeom>
        </p:spPr>
        <p:txBody>
          <a:bodyPr>
            <a:spAutoFit/>
          </a:bodyPr>
          <a:lstStyle/>
          <a:p>
            <a:r>
              <a:rPr lang="en-US" i="1" dirty="0" smtClean="0">
                <a:solidFill>
                  <a:schemeClr val="bg1"/>
                </a:solidFill>
              </a:rPr>
              <a:t>http://www.flexiblelearning.net.au/content/benchmarking-and-research-publications#champions</a:t>
            </a:r>
            <a:endParaRPr lang="en-US" i="1" dirty="0">
              <a:solidFill>
                <a:schemeClr val="bg1"/>
              </a:solidFill>
            </a:endParaRPr>
          </a:p>
        </p:txBody>
      </p:sp>
      <p:sp>
        <p:nvSpPr>
          <p:cNvPr id="13" name="Rectangle 3"/>
          <p:cNvSpPr>
            <a:spLocks noGrp="1" noChangeArrowheads="1"/>
          </p:cNvSpPr>
          <p:nvPr>
            <p:ph type="title"/>
          </p:nvPr>
        </p:nvSpPr>
        <p:spPr>
          <a:xfrm>
            <a:off x="1539052" y="1512316"/>
            <a:ext cx="8429684" cy="766762"/>
          </a:xfrm>
        </p:spPr>
        <p:txBody>
          <a:bodyPr/>
          <a:lstStyle/>
          <a:p>
            <a:pPr algn="ctr" eaLnBrk="1" hangingPunct="1"/>
            <a:r>
              <a:rPr lang="en-US" dirty="0" smtClean="0"/>
              <a:t>What is sustained, </a:t>
            </a:r>
            <a:br>
              <a:rPr lang="en-US" dirty="0" smtClean="0"/>
            </a:br>
            <a:r>
              <a:rPr lang="en-US" dirty="0" smtClean="0"/>
              <a:t>embedded eLearning?</a:t>
            </a:r>
            <a:endParaRPr lang="en-AU" dirty="0" smtClean="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8" y="12576"/>
            <a:ext cx="9144000" cy="149974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683"/>
                                        </p:tgtEl>
                                        <p:attrNameLst>
                                          <p:attrName>style.visibility</p:attrName>
                                        </p:attrNameLst>
                                      </p:cBhvr>
                                      <p:to>
                                        <p:strVal val="visible"/>
                                      </p:to>
                                    </p:set>
                                    <p:anim calcmode="lin" valueType="num">
                                      <p:cBhvr additive="base">
                                        <p:cTn id="13" dur="500" fill="hold"/>
                                        <p:tgtEl>
                                          <p:spTgt spid="71683"/>
                                        </p:tgtEl>
                                        <p:attrNameLst>
                                          <p:attrName>ppt_x</p:attrName>
                                        </p:attrNameLst>
                                      </p:cBhvr>
                                      <p:tavLst>
                                        <p:tav tm="0">
                                          <p:val>
                                            <p:strVal val="1+#ppt_w/2"/>
                                          </p:val>
                                        </p:tav>
                                        <p:tav tm="100000">
                                          <p:val>
                                            <p:strVal val="#ppt_x"/>
                                          </p:val>
                                        </p:tav>
                                      </p:tavLst>
                                    </p:anim>
                                    <p:anim calcmode="lin" valueType="num">
                                      <p:cBhvr additive="base">
                                        <p:cTn id="14" dur="500" fill="hold"/>
                                        <p:tgtEl>
                                          <p:spTgt spid="716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1684"/>
                                        </p:tgtEl>
                                        <p:attrNameLst>
                                          <p:attrName>style.visibility</p:attrName>
                                        </p:attrNameLst>
                                      </p:cBhvr>
                                      <p:to>
                                        <p:strVal val="visible"/>
                                      </p:to>
                                    </p:set>
                                    <p:anim calcmode="lin" valueType="num">
                                      <p:cBhvr additive="base">
                                        <p:cTn id="19" dur="500" fill="hold"/>
                                        <p:tgtEl>
                                          <p:spTgt spid="71684"/>
                                        </p:tgtEl>
                                        <p:attrNameLst>
                                          <p:attrName>ppt_x</p:attrName>
                                        </p:attrNameLst>
                                      </p:cBhvr>
                                      <p:tavLst>
                                        <p:tav tm="0">
                                          <p:val>
                                            <p:strVal val="1+#ppt_w/2"/>
                                          </p:val>
                                        </p:tav>
                                        <p:tav tm="100000">
                                          <p:val>
                                            <p:strVal val="#ppt_x"/>
                                          </p:val>
                                        </p:tav>
                                      </p:tavLst>
                                    </p:anim>
                                    <p:anim calcmode="lin" valueType="num">
                                      <p:cBhvr additive="base">
                                        <p:cTn id="20" dur="500" fill="hold"/>
                                        <p:tgtEl>
                                          <p:spTgt spid="7168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1685"/>
                                        </p:tgtEl>
                                        <p:attrNameLst>
                                          <p:attrName>style.visibility</p:attrName>
                                        </p:attrNameLst>
                                      </p:cBhvr>
                                      <p:to>
                                        <p:strVal val="visible"/>
                                      </p:to>
                                    </p:set>
                                    <p:anim calcmode="lin" valueType="num">
                                      <p:cBhvr additive="base">
                                        <p:cTn id="25" dur="500" fill="hold"/>
                                        <p:tgtEl>
                                          <p:spTgt spid="71685"/>
                                        </p:tgtEl>
                                        <p:attrNameLst>
                                          <p:attrName>ppt_x</p:attrName>
                                        </p:attrNameLst>
                                      </p:cBhvr>
                                      <p:tavLst>
                                        <p:tav tm="0">
                                          <p:val>
                                            <p:strVal val="1+#ppt_w/2"/>
                                          </p:val>
                                        </p:tav>
                                        <p:tav tm="100000">
                                          <p:val>
                                            <p:strVal val="#ppt_x"/>
                                          </p:val>
                                        </p:tav>
                                      </p:tavLst>
                                    </p:anim>
                                    <p:anim calcmode="lin" valueType="num">
                                      <p:cBhvr additive="base">
                                        <p:cTn id="26" dur="500" fill="hold"/>
                                        <p:tgtEl>
                                          <p:spTgt spid="7168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1686"/>
                                        </p:tgtEl>
                                        <p:attrNameLst>
                                          <p:attrName>style.visibility</p:attrName>
                                        </p:attrNameLst>
                                      </p:cBhvr>
                                      <p:to>
                                        <p:strVal val="visible"/>
                                      </p:to>
                                    </p:set>
                                    <p:anim calcmode="lin" valueType="num">
                                      <p:cBhvr additive="base">
                                        <p:cTn id="31" dur="500" fill="hold"/>
                                        <p:tgtEl>
                                          <p:spTgt spid="71686"/>
                                        </p:tgtEl>
                                        <p:attrNameLst>
                                          <p:attrName>ppt_x</p:attrName>
                                        </p:attrNameLst>
                                      </p:cBhvr>
                                      <p:tavLst>
                                        <p:tav tm="0">
                                          <p:val>
                                            <p:strVal val="1+#ppt_w/2"/>
                                          </p:val>
                                        </p:tav>
                                        <p:tav tm="100000">
                                          <p:val>
                                            <p:strVal val="#ppt_x"/>
                                          </p:val>
                                        </p:tav>
                                      </p:tavLst>
                                    </p:anim>
                                    <p:anim calcmode="lin" valueType="num">
                                      <p:cBhvr additive="base">
                                        <p:cTn id="32" dur="500" fill="hold"/>
                                        <p:tgtEl>
                                          <p:spTgt spid="7168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1687"/>
                                        </p:tgtEl>
                                        <p:attrNameLst>
                                          <p:attrName>style.visibility</p:attrName>
                                        </p:attrNameLst>
                                      </p:cBhvr>
                                      <p:to>
                                        <p:strVal val="visible"/>
                                      </p:to>
                                    </p:set>
                                    <p:anim calcmode="lin" valueType="num">
                                      <p:cBhvr additive="base">
                                        <p:cTn id="37" dur="500" fill="hold"/>
                                        <p:tgtEl>
                                          <p:spTgt spid="71687"/>
                                        </p:tgtEl>
                                        <p:attrNameLst>
                                          <p:attrName>ppt_x</p:attrName>
                                        </p:attrNameLst>
                                      </p:cBhvr>
                                      <p:tavLst>
                                        <p:tav tm="0">
                                          <p:val>
                                            <p:strVal val="1+#ppt_w/2"/>
                                          </p:val>
                                        </p:tav>
                                        <p:tav tm="100000">
                                          <p:val>
                                            <p:strVal val="#ppt_x"/>
                                          </p:val>
                                        </p:tav>
                                      </p:tavLst>
                                    </p:anim>
                                    <p:anim calcmode="lin" valueType="num">
                                      <p:cBhvr additive="base">
                                        <p:cTn id="38" dur="500" fill="hold"/>
                                        <p:tgtEl>
                                          <p:spTgt spid="7168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6" descr="MVC-002F"/>
          <p:cNvPicPr>
            <a:picLocks noChangeAspect="1" noChangeArrowheads="1"/>
          </p:cNvPicPr>
          <p:nvPr/>
        </p:nvPicPr>
        <p:blipFill>
          <a:blip r:embed="rId2">
            <a:lum bright="70000" contrast="-70000"/>
          </a:blip>
          <a:srcRect/>
          <a:stretch>
            <a:fillRect/>
          </a:stretch>
        </p:blipFill>
        <p:spPr bwMode="auto">
          <a:xfrm>
            <a:off x="4572000" y="3429000"/>
            <a:ext cx="4572000" cy="3429000"/>
          </a:xfrm>
          <a:prstGeom prst="rect">
            <a:avLst/>
          </a:prstGeom>
          <a:noFill/>
          <a:ln w="9525">
            <a:noFill/>
            <a:miter lim="800000"/>
            <a:headEnd/>
            <a:tailEnd/>
          </a:ln>
        </p:spPr>
      </p:pic>
      <p:sp>
        <p:nvSpPr>
          <p:cNvPr id="41987" name="Rectangle 3"/>
          <p:cNvSpPr>
            <a:spLocks noGrp="1" noChangeArrowheads="1"/>
          </p:cNvSpPr>
          <p:nvPr>
            <p:ph type="title"/>
          </p:nvPr>
        </p:nvSpPr>
        <p:spPr>
          <a:xfrm>
            <a:off x="539552" y="1628800"/>
            <a:ext cx="8429684" cy="766762"/>
          </a:xfrm>
        </p:spPr>
        <p:txBody>
          <a:bodyPr/>
          <a:lstStyle/>
          <a:p>
            <a:pPr eaLnBrk="1" hangingPunct="1"/>
            <a:r>
              <a:rPr lang="en-US" dirty="0" err="1" smtClean="0"/>
              <a:t>epotential</a:t>
            </a:r>
            <a:r>
              <a:rPr lang="en-US" dirty="0" smtClean="0"/>
              <a:t> </a:t>
            </a:r>
            <a:endParaRPr lang="en-AU" dirty="0" smtClean="0"/>
          </a:p>
        </p:txBody>
      </p:sp>
      <p:sp>
        <p:nvSpPr>
          <p:cNvPr id="41988" name="Rectangle 4"/>
          <p:cNvSpPr>
            <a:spLocks noGrp="1" noChangeArrowheads="1"/>
          </p:cNvSpPr>
          <p:nvPr>
            <p:ph type="body" sz="half" idx="1"/>
          </p:nvPr>
        </p:nvSpPr>
        <p:spPr>
          <a:xfrm>
            <a:off x="714348" y="2420888"/>
            <a:ext cx="7715304" cy="4222822"/>
          </a:xfrm>
        </p:spPr>
        <p:txBody>
          <a:bodyPr/>
          <a:lstStyle/>
          <a:p>
            <a:pPr eaLnBrk="1" hangingPunct="1">
              <a:buFontTx/>
              <a:buBlip>
                <a:blip r:embed="rId3"/>
              </a:buBlip>
            </a:pPr>
            <a:r>
              <a:rPr lang="en-US" sz="1600" dirty="0" err="1" smtClean="0"/>
              <a:t>epotential</a:t>
            </a:r>
            <a:r>
              <a:rPr lang="en-US" sz="1600" dirty="0" smtClean="0"/>
              <a:t> continuum. An interstate initiative reworked as Victorian around 2006</a:t>
            </a:r>
          </a:p>
          <a:p>
            <a:pPr eaLnBrk="1" hangingPunct="1">
              <a:buFontTx/>
              <a:buBlip>
                <a:blip r:embed="rId3"/>
              </a:buBlip>
            </a:pPr>
            <a:r>
              <a:rPr lang="en-US" sz="1600" dirty="0" smtClean="0"/>
              <a:t>Note SA </a:t>
            </a:r>
            <a:r>
              <a:rPr lang="en-US" sz="1600" dirty="0" err="1" smtClean="0"/>
              <a:t>vs</a:t>
            </a:r>
            <a:r>
              <a:rPr lang="en-US" sz="1600" dirty="0" smtClean="0"/>
              <a:t> Victorian performance level comparison</a:t>
            </a:r>
            <a:r>
              <a:rPr lang="en-US" sz="2400" dirty="0" smtClean="0"/>
              <a:t>:</a:t>
            </a:r>
          </a:p>
          <a:p>
            <a:pPr eaLnBrk="1" hangingPunct="1">
              <a:buNone/>
            </a:pPr>
            <a:endParaRPr lang="en-US" sz="2400" dirty="0" smtClean="0"/>
          </a:p>
          <a:p>
            <a:pPr eaLnBrk="1" hangingPunct="1">
              <a:buFontTx/>
              <a:buBlip>
                <a:blip r:embed="rId3"/>
              </a:buBlip>
            </a:pPr>
            <a:endParaRPr lang="en-US" sz="2400" i="1" dirty="0" smtClean="0"/>
          </a:p>
          <a:p>
            <a:pPr eaLnBrk="1" hangingPunct="1">
              <a:buFontTx/>
              <a:buBlip>
                <a:blip r:embed="rId3"/>
              </a:buBlip>
            </a:pPr>
            <a:endParaRPr lang="en-US" sz="2400" dirty="0" smtClean="0"/>
          </a:p>
          <a:p>
            <a:pPr marL="0" indent="0" eaLnBrk="1" hangingPunct="1">
              <a:buNone/>
            </a:pPr>
            <a:endParaRPr lang="en-US" sz="2400" dirty="0" smtClean="0"/>
          </a:p>
          <a:p>
            <a:pPr eaLnBrk="1" hangingPunct="1">
              <a:buFontTx/>
              <a:buBlip>
                <a:blip r:embed="rId3"/>
              </a:buBlip>
            </a:pPr>
            <a:endParaRPr lang="en-US" sz="1600" dirty="0" smtClean="0"/>
          </a:p>
          <a:p>
            <a:pPr eaLnBrk="1" hangingPunct="1">
              <a:buFontTx/>
              <a:buBlip>
                <a:blip r:embed="rId3"/>
              </a:buBlip>
            </a:pPr>
            <a:r>
              <a:rPr lang="en-US" sz="1600" dirty="0" smtClean="0"/>
              <a:t>Most jurisdictions have similar continuums.</a:t>
            </a:r>
          </a:p>
          <a:p>
            <a:pPr eaLnBrk="1" hangingPunct="1">
              <a:buFontTx/>
              <a:buBlip>
                <a:blip r:embed="rId3"/>
              </a:buBlip>
            </a:pPr>
            <a:r>
              <a:rPr lang="en-US" sz="1600" dirty="0" smtClean="0"/>
              <a:t>Please log on to the </a:t>
            </a:r>
            <a:r>
              <a:rPr lang="en-US" sz="1600" dirty="0" err="1" smtClean="0"/>
              <a:t>epotential</a:t>
            </a:r>
            <a:r>
              <a:rPr lang="en-US" sz="1600" dirty="0" smtClean="0"/>
              <a:t> survey to explore the types of questions asked </a:t>
            </a:r>
            <a:r>
              <a:rPr lang="en-US" sz="2400" dirty="0" smtClean="0">
                <a:hlinkClick r:id="rId4" action="ppaction://hlinkfile"/>
              </a:rPr>
              <a:t>epotential.education.vic.gov.au </a:t>
            </a:r>
            <a:endParaRPr lang="en-US" sz="2400" dirty="0" smtClean="0"/>
          </a:p>
        </p:txBody>
      </p:sp>
      <p:graphicFrame>
        <p:nvGraphicFramePr>
          <p:cNvPr id="5" name="Table 4"/>
          <p:cNvGraphicFramePr>
            <a:graphicFrameLocks noGrp="1"/>
          </p:cNvGraphicFramePr>
          <p:nvPr>
            <p:extLst>
              <p:ext uri="{D42A27DB-BD31-4B8C-83A1-F6EECF244321}">
                <p14:modId xmlns:p14="http://schemas.microsoft.com/office/powerpoint/2010/main" val="1166863993"/>
              </p:ext>
            </p:extLst>
          </p:nvPr>
        </p:nvGraphicFramePr>
        <p:xfrm>
          <a:off x="1187624" y="3501008"/>
          <a:ext cx="7072360" cy="914400"/>
        </p:xfrm>
        <a:graphic>
          <a:graphicData uri="http://schemas.openxmlformats.org/drawingml/2006/table">
            <a:tbl>
              <a:tblPr firstRow="1" bandRow="1">
                <a:tableStyleId>{5C22544A-7EE6-4342-B048-85BDC9FD1C3A}</a:tableStyleId>
              </a:tblPr>
              <a:tblGrid>
                <a:gridCol w="1768090"/>
                <a:gridCol w="1768090"/>
                <a:gridCol w="1768090"/>
                <a:gridCol w="1768090"/>
              </a:tblGrid>
              <a:tr h="370840">
                <a:tc>
                  <a:txBody>
                    <a:bodyPr/>
                    <a:lstStyle/>
                    <a:p>
                      <a:r>
                        <a:rPr lang="en-US" dirty="0" smtClean="0"/>
                        <a:t>Uncertain and</a:t>
                      </a:r>
                      <a:r>
                        <a:rPr lang="en-US" baseline="0" dirty="0" smtClean="0"/>
                        <a:t> or hesitant</a:t>
                      </a:r>
                      <a:endParaRPr lang="en-US" dirty="0"/>
                    </a:p>
                  </a:txBody>
                  <a:tcPr/>
                </a:tc>
                <a:tc>
                  <a:txBody>
                    <a:bodyPr/>
                    <a:lstStyle/>
                    <a:p>
                      <a:r>
                        <a:rPr lang="en-US" dirty="0" smtClean="0"/>
                        <a:t>Willing</a:t>
                      </a:r>
                      <a:r>
                        <a:rPr lang="en-US" baseline="0" dirty="0" smtClean="0"/>
                        <a:t> but Dependent</a:t>
                      </a:r>
                      <a:endParaRPr lang="en-US" dirty="0"/>
                    </a:p>
                  </a:txBody>
                  <a:tcPr/>
                </a:tc>
                <a:tc>
                  <a:txBody>
                    <a:bodyPr/>
                    <a:lstStyle/>
                    <a:p>
                      <a:r>
                        <a:rPr lang="en-US" dirty="0" smtClean="0"/>
                        <a:t>Confident and proficient</a:t>
                      </a:r>
                      <a:endParaRPr lang="en-US" dirty="0"/>
                    </a:p>
                  </a:txBody>
                  <a:tcPr/>
                </a:tc>
                <a:tc>
                  <a:txBody>
                    <a:bodyPr/>
                    <a:lstStyle/>
                    <a:p>
                      <a:r>
                        <a:rPr lang="en-US" dirty="0" smtClean="0"/>
                        <a:t>Leading</a:t>
                      </a:r>
                      <a:r>
                        <a:rPr lang="en-US" baseline="0" dirty="0" smtClean="0"/>
                        <a:t> and enabling others</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53461887"/>
              </p:ext>
            </p:extLst>
          </p:nvPr>
        </p:nvGraphicFramePr>
        <p:xfrm>
          <a:off x="1187624" y="4581128"/>
          <a:ext cx="7072363" cy="370840"/>
        </p:xfrm>
        <a:graphic>
          <a:graphicData uri="http://schemas.openxmlformats.org/drawingml/2006/table">
            <a:tbl>
              <a:tblPr firstRow="1" bandRow="1">
                <a:tableStyleId>{5C22544A-7EE6-4342-B048-85BDC9FD1C3A}</a:tableStyleId>
              </a:tblPr>
              <a:tblGrid>
                <a:gridCol w="1768091"/>
                <a:gridCol w="1768091"/>
                <a:gridCol w="1571636"/>
                <a:gridCol w="1964545"/>
              </a:tblGrid>
              <a:tr h="370840">
                <a:tc>
                  <a:txBody>
                    <a:bodyPr/>
                    <a:lstStyle/>
                    <a:p>
                      <a:r>
                        <a:rPr lang="en-US" dirty="0" smtClean="0"/>
                        <a:t>Foundation</a:t>
                      </a:r>
                      <a:endParaRPr lang="en-US" dirty="0"/>
                    </a:p>
                  </a:txBody>
                  <a:tcPr/>
                </a:tc>
                <a:tc>
                  <a:txBody>
                    <a:bodyPr/>
                    <a:lstStyle/>
                    <a:p>
                      <a:r>
                        <a:rPr lang="en-US" dirty="0" smtClean="0"/>
                        <a:t>Emerging</a:t>
                      </a:r>
                      <a:endParaRPr lang="en-US" dirty="0"/>
                    </a:p>
                  </a:txBody>
                  <a:tcPr/>
                </a:tc>
                <a:tc>
                  <a:txBody>
                    <a:bodyPr/>
                    <a:lstStyle/>
                    <a:p>
                      <a:r>
                        <a:rPr lang="en-US" dirty="0" smtClean="0"/>
                        <a:t>Innovative</a:t>
                      </a:r>
                      <a:endParaRPr lang="en-US" dirty="0"/>
                    </a:p>
                  </a:txBody>
                  <a:tcPr/>
                </a:tc>
                <a:tc>
                  <a:txBody>
                    <a:bodyPr/>
                    <a:lstStyle/>
                    <a:p>
                      <a:r>
                        <a:rPr lang="en-US" dirty="0" smtClean="0"/>
                        <a:t>Transformative</a:t>
                      </a:r>
                      <a:endParaRPr lang="en-US" dirty="0"/>
                    </a:p>
                  </a:txBody>
                  <a:tcPr/>
                </a:tc>
              </a:tr>
            </a:tbl>
          </a:graphicData>
        </a:graphic>
      </p:graphicFrame>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8" y="12576"/>
            <a:ext cx="9144000" cy="14997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0-#ppt_w/2"/>
                                          </p:val>
                                        </p:tav>
                                        <p:tav tm="100000">
                                          <p:val>
                                            <p:strVal val="#ppt_x"/>
                                          </p:val>
                                        </p:tav>
                                      </p:tavLst>
                                    </p:anim>
                                    <p:anim calcmode="lin" valueType="num">
                                      <p:cBhvr additive="base">
                                        <p:cTn id="8" dur="500" fill="hold"/>
                                        <p:tgtEl>
                                          <p:spTgt spid="419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1988"/>
                                        </p:tgtEl>
                                        <p:attrNameLst>
                                          <p:attrName>style.visibility</p:attrName>
                                        </p:attrNameLst>
                                      </p:cBhvr>
                                      <p:to>
                                        <p:strVal val="visible"/>
                                      </p:to>
                                    </p:set>
                                    <p:animEffect transition="in" filter="dissolve">
                                      <p:cBhvr>
                                        <p:cTn id="13" dur="500"/>
                                        <p:tgtEl>
                                          <p:spTgt spid="4198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8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5" descr="ROOMS1"/>
          <p:cNvPicPr>
            <a:picLocks noChangeAspect="1" noChangeArrowheads="1"/>
          </p:cNvPicPr>
          <p:nvPr/>
        </p:nvPicPr>
        <p:blipFill>
          <a:blip r:embed="rId2">
            <a:lum bright="70000" contrast="-70000"/>
          </a:blip>
          <a:srcRect/>
          <a:stretch>
            <a:fillRect/>
          </a:stretch>
        </p:blipFill>
        <p:spPr bwMode="auto">
          <a:xfrm>
            <a:off x="4255695" y="3409950"/>
            <a:ext cx="4876800" cy="3448050"/>
          </a:xfrm>
          <a:prstGeom prst="rect">
            <a:avLst/>
          </a:prstGeom>
          <a:noFill/>
          <a:ln w="9525">
            <a:noFill/>
            <a:miter lim="800000"/>
            <a:headEnd/>
            <a:tailEnd/>
          </a:ln>
        </p:spPr>
      </p:pic>
      <p:sp>
        <p:nvSpPr>
          <p:cNvPr id="54274" name="Rectangle 2"/>
          <p:cNvSpPr>
            <a:spLocks noGrp="1" noChangeArrowheads="1"/>
          </p:cNvSpPr>
          <p:nvPr>
            <p:ph type="title"/>
          </p:nvPr>
        </p:nvSpPr>
        <p:spPr>
          <a:xfrm>
            <a:off x="251520" y="1445450"/>
            <a:ext cx="8429684" cy="766762"/>
          </a:xfrm>
        </p:spPr>
        <p:txBody>
          <a:bodyPr/>
          <a:lstStyle/>
          <a:p>
            <a:pPr algn="ctr" eaLnBrk="1" hangingPunct="1"/>
            <a:r>
              <a:rPr lang="en-US" dirty="0" smtClean="0"/>
              <a:t>Necessary and Sufficient</a:t>
            </a:r>
            <a:endParaRPr lang="en-AU"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 y="12576"/>
            <a:ext cx="9144000" cy="14997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881090131"/>
              </p:ext>
            </p:extLst>
          </p:nvPr>
        </p:nvGraphicFramePr>
        <p:xfrm>
          <a:off x="251520" y="2420888"/>
          <a:ext cx="8309559" cy="2896736"/>
        </p:xfrm>
        <a:graphic>
          <a:graphicData uri="http://schemas.openxmlformats.org/drawingml/2006/table">
            <a:tbl>
              <a:tblPr firstRow="1" bandRow="1">
                <a:tableStyleId>{5C22544A-7EE6-4342-B048-85BDC9FD1C3A}</a:tableStyleId>
              </a:tblPr>
              <a:tblGrid>
                <a:gridCol w="4968552"/>
                <a:gridCol w="1584176"/>
                <a:gridCol w="1756831"/>
              </a:tblGrid>
              <a:tr h="504056">
                <a:tc>
                  <a:txBody>
                    <a:bodyPr/>
                    <a:lstStyle/>
                    <a:p>
                      <a:r>
                        <a:rPr lang="en-AU" dirty="0" smtClean="0"/>
                        <a:t>For eLearning to take</a:t>
                      </a:r>
                      <a:r>
                        <a:rPr lang="en-AU" baseline="0" dirty="0" smtClean="0"/>
                        <a:t> place </a:t>
                      </a:r>
                      <a:r>
                        <a:rPr lang="en-AU" dirty="0" smtClean="0"/>
                        <a:t> </a:t>
                      </a:r>
                      <a:endParaRPr lang="en-AU" dirty="0"/>
                    </a:p>
                  </a:txBody>
                  <a:tcPr/>
                </a:tc>
                <a:tc>
                  <a:txBody>
                    <a:bodyPr/>
                    <a:lstStyle/>
                    <a:p>
                      <a:r>
                        <a:rPr lang="en-AU" dirty="0" smtClean="0"/>
                        <a:t>Necessary</a:t>
                      </a:r>
                      <a:r>
                        <a:rPr lang="en-AU" baseline="0" dirty="0" smtClean="0"/>
                        <a:t> ?</a:t>
                      </a:r>
                      <a:endParaRPr lang="en-AU" dirty="0"/>
                    </a:p>
                  </a:txBody>
                  <a:tcPr/>
                </a:tc>
                <a:tc>
                  <a:txBody>
                    <a:bodyPr/>
                    <a:lstStyle/>
                    <a:p>
                      <a:r>
                        <a:rPr lang="en-AU" dirty="0" smtClean="0"/>
                        <a:t>Sufficient</a:t>
                      </a:r>
                      <a:r>
                        <a:rPr lang="en-AU" baseline="0" dirty="0" smtClean="0"/>
                        <a:t> </a:t>
                      </a:r>
                      <a:r>
                        <a:rPr lang="en-AU" dirty="0" smtClean="0"/>
                        <a:t>?</a:t>
                      </a:r>
                      <a:endParaRPr lang="en-AU" dirty="0"/>
                    </a:p>
                  </a:txBody>
                  <a:tcPr/>
                </a:tc>
              </a:tr>
              <a:tr h="370840">
                <a:tc>
                  <a:txBody>
                    <a:bodyPr/>
                    <a:lstStyle/>
                    <a:p>
                      <a:r>
                        <a:rPr lang="en-AU" dirty="0" smtClean="0">
                          <a:solidFill>
                            <a:schemeClr val="bg1"/>
                          </a:solidFill>
                        </a:rPr>
                        <a:t>students have to be engaged with technology</a:t>
                      </a:r>
                      <a:endParaRPr lang="en-AU" dirty="0">
                        <a:solidFill>
                          <a:schemeClr val="bg1"/>
                        </a:solidFill>
                      </a:endParaRPr>
                    </a:p>
                  </a:txBody>
                  <a:tcPr/>
                </a:tc>
                <a:tc>
                  <a:txBody>
                    <a:bodyPr/>
                    <a:lstStyle/>
                    <a:p>
                      <a:r>
                        <a:rPr lang="en-AU" dirty="0" smtClean="0"/>
                        <a:t>     </a:t>
                      </a:r>
                      <a:endParaRPr lang="en-AU" dirty="0"/>
                    </a:p>
                  </a:txBody>
                  <a:tcPr/>
                </a:tc>
                <a:tc>
                  <a:txBody>
                    <a:bodyPr/>
                    <a:lstStyle/>
                    <a:p>
                      <a:endParaRPr lang="en-AU"/>
                    </a:p>
                  </a:txBody>
                  <a:tcPr/>
                </a:tc>
              </a:tr>
              <a:tr h="370840">
                <a:tc>
                  <a:txBody>
                    <a:bodyPr/>
                    <a:lstStyle/>
                    <a:p>
                      <a:r>
                        <a:rPr lang="en-AU" dirty="0" smtClean="0">
                          <a:solidFill>
                            <a:schemeClr val="bg1"/>
                          </a:solidFill>
                        </a:rPr>
                        <a:t>students have to create with technology</a:t>
                      </a:r>
                      <a:endParaRPr lang="en-AU" dirty="0">
                        <a:solidFill>
                          <a:schemeClr val="bg1"/>
                        </a:solidFill>
                      </a:endParaRPr>
                    </a:p>
                  </a:txBody>
                  <a:tcPr/>
                </a:tc>
                <a:tc>
                  <a:txBody>
                    <a:bodyPr/>
                    <a:lstStyle/>
                    <a:p>
                      <a:endParaRPr lang="en-AU"/>
                    </a:p>
                  </a:txBody>
                  <a:tcPr/>
                </a:tc>
                <a:tc>
                  <a:txBody>
                    <a:bodyPr/>
                    <a:lstStyle/>
                    <a:p>
                      <a:endParaRPr lang="en-AU"/>
                    </a:p>
                  </a:txBody>
                  <a:tcPr/>
                </a:tc>
              </a:tr>
              <a:tr h="370840">
                <a:tc>
                  <a:txBody>
                    <a:bodyPr/>
                    <a:lstStyle/>
                    <a:p>
                      <a:r>
                        <a:rPr lang="en-AU" dirty="0" smtClean="0">
                          <a:solidFill>
                            <a:schemeClr val="bg1"/>
                          </a:solidFill>
                        </a:rPr>
                        <a:t>students learn with technology meeting the relevant VELS or </a:t>
                      </a:r>
                      <a:r>
                        <a:rPr lang="en-AU" dirty="0" err="1" smtClean="0">
                          <a:solidFill>
                            <a:schemeClr val="bg1"/>
                          </a:solidFill>
                        </a:rPr>
                        <a:t>AusVELS</a:t>
                      </a:r>
                      <a:r>
                        <a:rPr lang="en-AU" dirty="0" smtClean="0">
                          <a:solidFill>
                            <a:schemeClr val="bg1"/>
                          </a:solidFill>
                        </a:rPr>
                        <a:t> standards</a:t>
                      </a:r>
                      <a:endParaRPr lang="en-AU" dirty="0">
                        <a:solidFill>
                          <a:schemeClr val="bg1"/>
                        </a:solidFill>
                      </a:endParaRPr>
                    </a:p>
                  </a:txBody>
                  <a:tcPr/>
                </a:tc>
                <a:tc>
                  <a:txBody>
                    <a:bodyPr/>
                    <a:lstStyle/>
                    <a:p>
                      <a:endParaRPr lang="en-AU"/>
                    </a:p>
                  </a:txBody>
                  <a:tcPr/>
                </a:tc>
                <a:tc>
                  <a:txBody>
                    <a:bodyPr/>
                    <a:lstStyle/>
                    <a:p>
                      <a:endParaRPr lang="en-AU"/>
                    </a:p>
                  </a:txBody>
                  <a:tcPr/>
                </a:tc>
              </a:tr>
              <a:tr h="370840">
                <a:tc>
                  <a:txBody>
                    <a:bodyPr/>
                    <a:lstStyle/>
                    <a:p>
                      <a:r>
                        <a:rPr lang="en-AU" dirty="0" smtClean="0">
                          <a:solidFill>
                            <a:schemeClr val="bg1"/>
                          </a:solidFill>
                        </a:rPr>
                        <a:t>the use of technology needs</a:t>
                      </a:r>
                      <a:r>
                        <a:rPr lang="en-AU" baseline="0" dirty="0" smtClean="0">
                          <a:solidFill>
                            <a:schemeClr val="bg1"/>
                          </a:solidFill>
                        </a:rPr>
                        <a:t> to be</a:t>
                      </a:r>
                      <a:r>
                        <a:rPr lang="en-AU" dirty="0" smtClean="0">
                          <a:solidFill>
                            <a:schemeClr val="bg1"/>
                          </a:solidFill>
                        </a:rPr>
                        <a:t> aligned with the learning objective at the relevant standard</a:t>
                      </a:r>
                      <a:endParaRPr lang="en-AU" dirty="0">
                        <a:solidFill>
                          <a:schemeClr val="bg1"/>
                        </a:solidFill>
                      </a:endParaRPr>
                    </a:p>
                  </a:txBody>
                  <a:tcPr/>
                </a:tc>
                <a:tc>
                  <a:txBody>
                    <a:bodyPr/>
                    <a:lstStyle/>
                    <a:p>
                      <a:endParaRPr lang="en-AU"/>
                    </a:p>
                  </a:txBody>
                  <a:tcPr/>
                </a:tc>
                <a:tc>
                  <a:txBody>
                    <a:bodyPr/>
                    <a:lstStyle/>
                    <a:p>
                      <a:endParaRPr lang="en-AU" dirty="0"/>
                    </a:p>
                  </a:txBody>
                  <a:tcPr/>
                </a:tc>
              </a:tr>
              <a:tr h="370840">
                <a:tc>
                  <a:txBody>
                    <a:bodyPr/>
                    <a:lstStyle/>
                    <a:p>
                      <a:r>
                        <a:rPr lang="en-AU" sz="1800" kern="1200" dirty="0" smtClean="0">
                          <a:solidFill>
                            <a:schemeClr val="bg1"/>
                          </a:solidFill>
                          <a:latin typeface="+mn-lt"/>
                          <a:ea typeface="+mn-ea"/>
                          <a:cs typeface="+mn-cs"/>
                        </a:rPr>
                        <a:t>students need be confident with technology </a:t>
                      </a:r>
                      <a:endParaRPr lang="en-AU" sz="1800" kern="1200" dirty="0">
                        <a:solidFill>
                          <a:schemeClr val="bg1"/>
                        </a:solidFill>
                        <a:latin typeface="+mn-lt"/>
                        <a:ea typeface="+mn-ea"/>
                        <a:cs typeface="+mn-cs"/>
                      </a:endParaRPr>
                    </a:p>
                  </a:txBody>
                  <a:tcPr/>
                </a:tc>
                <a:tc>
                  <a:txBody>
                    <a:bodyPr/>
                    <a:lstStyle/>
                    <a:p>
                      <a:endParaRPr lang="en-AU"/>
                    </a:p>
                  </a:txBody>
                  <a:tcPr/>
                </a:tc>
                <a:tc>
                  <a:txBody>
                    <a:bodyPr/>
                    <a:lstStyle/>
                    <a:p>
                      <a:endParaRPr lang="en-AU" dirty="0"/>
                    </a:p>
                  </a:txBody>
                  <a:tcPr/>
                </a:tc>
              </a:tr>
            </a:tbl>
          </a:graphicData>
        </a:graphic>
      </p:graphicFrame>
      <p:sp>
        <p:nvSpPr>
          <p:cNvPr id="4" name="Rectangle 3"/>
          <p:cNvSpPr/>
          <p:nvPr/>
        </p:nvSpPr>
        <p:spPr>
          <a:xfrm>
            <a:off x="827584" y="5661248"/>
            <a:ext cx="7560840" cy="784830"/>
          </a:xfrm>
          <a:prstGeom prst="rect">
            <a:avLst/>
          </a:prstGeom>
        </p:spPr>
        <p:txBody>
          <a:bodyPr wrap="square">
            <a:spAutoFit/>
          </a:bodyPr>
          <a:lstStyle/>
          <a:p>
            <a:r>
              <a:rPr lang="en-AU" dirty="0" smtClean="0">
                <a:solidFill>
                  <a:schemeClr val="bg1"/>
                </a:solidFill>
              </a:rPr>
              <a:t>“The </a:t>
            </a:r>
            <a:r>
              <a:rPr lang="en-AU" dirty="0">
                <a:solidFill>
                  <a:schemeClr val="bg1"/>
                </a:solidFill>
              </a:rPr>
              <a:t>use of </a:t>
            </a:r>
            <a:r>
              <a:rPr lang="en-AU" dirty="0" smtClean="0">
                <a:solidFill>
                  <a:schemeClr val="bg1"/>
                </a:solidFill>
              </a:rPr>
              <a:t>technology </a:t>
            </a:r>
            <a:r>
              <a:rPr lang="en-AU" dirty="0">
                <a:solidFill>
                  <a:schemeClr val="bg1"/>
                </a:solidFill>
              </a:rPr>
              <a:t>does not guarantee </a:t>
            </a:r>
            <a:r>
              <a:rPr lang="en-AU" dirty="0" smtClean="0">
                <a:solidFill>
                  <a:schemeClr val="bg1"/>
                </a:solidFill>
              </a:rPr>
              <a:t>learning”</a:t>
            </a:r>
          </a:p>
          <a:p>
            <a:r>
              <a:rPr lang="en-AU" i="1" dirty="0">
                <a:solidFill>
                  <a:schemeClr val="accent1">
                    <a:lumMod val="50000"/>
                  </a:schemeClr>
                </a:solidFill>
              </a:rPr>
              <a:t>http://www.geoffpetty.com/evidence_based.htm</a:t>
            </a:r>
          </a:p>
        </p:txBody>
      </p:sp>
    </p:spTree>
    <p:extLst>
      <p:ext uri="{BB962C8B-B14F-4D97-AF65-F5344CB8AC3E}">
        <p14:creationId xmlns:p14="http://schemas.microsoft.com/office/powerpoint/2010/main" val="44319553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0-#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5" descr="ROOMS1"/>
          <p:cNvPicPr>
            <a:picLocks noChangeAspect="1" noChangeArrowheads="1"/>
          </p:cNvPicPr>
          <p:nvPr/>
        </p:nvPicPr>
        <p:blipFill>
          <a:blip r:embed="rId2">
            <a:lum bright="70000" contrast="-70000"/>
          </a:blip>
          <a:srcRect/>
          <a:stretch>
            <a:fillRect/>
          </a:stretch>
        </p:blipFill>
        <p:spPr bwMode="auto">
          <a:xfrm>
            <a:off x="4267200" y="3409950"/>
            <a:ext cx="4876800" cy="3448050"/>
          </a:xfrm>
          <a:prstGeom prst="rect">
            <a:avLst/>
          </a:prstGeom>
          <a:noFill/>
          <a:ln w="9525">
            <a:noFill/>
            <a:miter lim="800000"/>
            <a:headEnd/>
            <a:tailEnd/>
          </a:ln>
        </p:spPr>
      </p:pic>
      <p:sp>
        <p:nvSpPr>
          <p:cNvPr id="54274" name="Rectangle 2"/>
          <p:cNvSpPr>
            <a:spLocks noGrp="1" noChangeArrowheads="1"/>
          </p:cNvSpPr>
          <p:nvPr>
            <p:ph type="title"/>
          </p:nvPr>
        </p:nvSpPr>
        <p:spPr>
          <a:xfrm>
            <a:off x="361176" y="1445450"/>
            <a:ext cx="8429684" cy="766762"/>
          </a:xfrm>
        </p:spPr>
        <p:txBody>
          <a:bodyPr/>
          <a:lstStyle/>
          <a:p>
            <a:pPr algn="ctr" eaLnBrk="1" hangingPunct="1"/>
            <a:r>
              <a:rPr lang="en-US" dirty="0" smtClean="0"/>
              <a:t>Now what ?</a:t>
            </a:r>
            <a:endParaRPr lang="en-AU" dirty="0" smtClean="0"/>
          </a:p>
        </p:txBody>
      </p:sp>
      <p:sp>
        <p:nvSpPr>
          <p:cNvPr id="54275" name="Rectangle 3"/>
          <p:cNvSpPr>
            <a:spLocks noGrp="1" noChangeArrowheads="1"/>
          </p:cNvSpPr>
          <p:nvPr>
            <p:ph type="body" sz="half" idx="1"/>
          </p:nvPr>
        </p:nvSpPr>
        <p:spPr>
          <a:xfrm>
            <a:off x="755576" y="1988840"/>
            <a:ext cx="7786742" cy="4608512"/>
          </a:xfrm>
        </p:spPr>
        <p:txBody>
          <a:bodyPr/>
          <a:lstStyle/>
          <a:p>
            <a:pPr marL="495300" indent="-495300" eaLnBrk="1" hangingPunct="1">
              <a:buFontTx/>
              <a:buBlip>
                <a:blip r:embed="rId3"/>
              </a:buBlip>
            </a:pPr>
            <a:r>
              <a:rPr lang="en-US" sz="2400" dirty="0" smtClean="0"/>
              <a:t>Let us list a few goals for ourselves and our Domain</a:t>
            </a:r>
          </a:p>
          <a:p>
            <a:pPr marL="895350" lvl="1" indent="-495300" eaLnBrk="1" hangingPunct="1">
              <a:buFontTx/>
              <a:buBlip>
                <a:blip r:embed="rId3"/>
              </a:buBlip>
            </a:pPr>
            <a:r>
              <a:rPr lang="en-US" sz="2000" dirty="0" smtClean="0"/>
              <a:t>Let us communicate clearly what we want students to learn</a:t>
            </a:r>
          </a:p>
          <a:p>
            <a:pPr marL="895350" lvl="1" indent="-495300" eaLnBrk="1" hangingPunct="1">
              <a:buFontTx/>
              <a:buBlip>
                <a:blip r:embed="rId3"/>
              </a:buBlip>
            </a:pPr>
            <a:r>
              <a:rPr lang="en-US" sz="2000" dirty="0" smtClean="0"/>
              <a:t>Let us be discriminating with our choice of learning activities with eLearning</a:t>
            </a:r>
          </a:p>
          <a:p>
            <a:pPr marL="895350" lvl="1" indent="-495300" eaLnBrk="1" hangingPunct="1">
              <a:buFontTx/>
              <a:buBlip>
                <a:blip r:embed="rId3"/>
              </a:buBlip>
            </a:pPr>
            <a:r>
              <a:rPr lang="en-US" sz="2000" dirty="0" smtClean="0"/>
              <a:t>Search online for good and bad eLearning for reflection</a:t>
            </a:r>
          </a:p>
          <a:p>
            <a:pPr marL="895350" lvl="1" indent="-495300" eaLnBrk="1" hangingPunct="1">
              <a:buFontTx/>
              <a:buBlip>
                <a:blip r:embed="rId3"/>
              </a:buBlip>
            </a:pPr>
            <a:r>
              <a:rPr lang="en-US" sz="2000" dirty="0" smtClean="0"/>
              <a:t>Let us promote </a:t>
            </a:r>
            <a:r>
              <a:rPr lang="en-US" sz="2000" u="sng" dirty="0" smtClean="0"/>
              <a:t>adaptable</a:t>
            </a:r>
            <a:r>
              <a:rPr lang="en-US" sz="2000" dirty="0" smtClean="0"/>
              <a:t> eLearning which in turn will promote </a:t>
            </a:r>
            <a:r>
              <a:rPr lang="en-US" sz="2000" u="sng" dirty="0" smtClean="0"/>
              <a:t>differentiation </a:t>
            </a:r>
          </a:p>
          <a:p>
            <a:pPr marL="895350" lvl="1" indent="-495300" eaLnBrk="1" hangingPunct="1">
              <a:buFontTx/>
              <a:buBlip>
                <a:blip r:embed="rId3"/>
              </a:buBlip>
            </a:pPr>
            <a:r>
              <a:rPr lang="en-US" sz="2000" dirty="0" smtClean="0"/>
              <a:t>Let us give our students multiple pathways to enhance engagement that leads to genuine higher order thinking and learning</a:t>
            </a:r>
          </a:p>
          <a:p>
            <a:pPr marL="895350" lvl="1" indent="-495300" eaLnBrk="1" hangingPunct="1">
              <a:buFontTx/>
              <a:buBlip>
                <a:blip r:embed="rId3"/>
              </a:buBlip>
            </a:pPr>
            <a:r>
              <a:rPr lang="en-US" sz="2000" dirty="0" smtClean="0"/>
              <a:t>Let us measure the impact of our strategy to validate our efforts</a:t>
            </a:r>
          </a:p>
          <a:p>
            <a:pPr marL="895350" lvl="1" indent="-495300" eaLnBrk="1" hangingPunct="1">
              <a:buFontTx/>
              <a:buBlip>
                <a:blip r:embed="rId3"/>
              </a:buBlip>
            </a:pPr>
            <a:endParaRPr lang="en-US" sz="2000"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 y="12576"/>
            <a:ext cx="9144000" cy="14997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0-#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4275"/>
                                        </p:tgtEl>
                                        <p:attrNameLst>
                                          <p:attrName>style.visibility</p:attrName>
                                        </p:attrNameLst>
                                      </p:cBhvr>
                                      <p:to>
                                        <p:strVal val="visible"/>
                                      </p:to>
                                    </p:set>
                                    <p:animEffect transition="in" filter="dissolve">
                                      <p:cBhvr>
                                        <p:cTn id="13" dur="5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639405" y="1372468"/>
            <a:ext cx="8501122" cy="838200"/>
          </a:xfrm>
        </p:spPr>
        <p:txBody>
          <a:bodyPr/>
          <a:lstStyle/>
          <a:p>
            <a:pPr eaLnBrk="1" hangingPunct="1"/>
            <a:r>
              <a:rPr lang="en-AU" dirty="0" smtClean="0"/>
              <a:t>Session Objectives</a:t>
            </a:r>
          </a:p>
        </p:txBody>
      </p:sp>
      <p:sp>
        <p:nvSpPr>
          <p:cNvPr id="5127" name="Rectangle 7"/>
          <p:cNvSpPr>
            <a:spLocks noGrp="1" noChangeArrowheads="1"/>
          </p:cNvSpPr>
          <p:nvPr>
            <p:ph type="body" idx="1"/>
          </p:nvPr>
        </p:nvSpPr>
        <p:spPr>
          <a:xfrm>
            <a:off x="504052" y="1988840"/>
            <a:ext cx="8143932" cy="4509120"/>
          </a:xfrm>
        </p:spPr>
        <p:txBody>
          <a:bodyPr/>
          <a:lstStyle/>
          <a:p>
            <a:pPr marL="990600" lvl="1" indent="-533400" eaLnBrk="1" hangingPunct="1">
              <a:buBlip>
                <a:blip r:embed="rId2"/>
              </a:buBlip>
            </a:pPr>
            <a:r>
              <a:rPr lang="en-AU" dirty="0" smtClean="0"/>
              <a:t>Digitization – examples</a:t>
            </a:r>
          </a:p>
          <a:p>
            <a:pPr marL="990600" lvl="1" indent="-533400" eaLnBrk="1" hangingPunct="1">
              <a:buBlip>
                <a:blip r:embed="rId2"/>
              </a:buBlip>
            </a:pPr>
            <a:r>
              <a:rPr lang="en-AU" dirty="0" smtClean="0"/>
              <a:t>eLearning overview</a:t>
            </a:r>
          </a:p>
          <a:p>
            <a:pPr marL="990600" lvl="1" indent="-533400" eaLnBrk="1" hangingPunct="1">
              <a:buBlip>
                <a:blip r:embed="rId2"/>
              </a:buBlip>
            </a:pPr>
            <a:r>
              <a:rPr lang="en-AU" dirty="0" smtClean="0"/>
              <a:t>Research</a:t>
            </a:r>
          </a:p>
          <a:p>
            <a:pPr marL="990600" lvl="1" indent="-533400" eaLnBrk="1" hangingPunct="1">
              <a:buBlip>
                <a:blip r:embed="rId2"/>
              </a:buBlip>
            </a:pPr>
            <a:r>
              <a:rPr lang="en-AU" dirty="0" smtClean="0"/>
              <a:t>eLearning UNESCO/TPACK/SAMR/</a:t>
            </a:r>
            <a:r>
              <a:rPr lang="en-AU" dirty="0" err="1" smtClean="0"/>
              <a:t>epotential</a:t>
            </a:r>
            <a:endParaRPr lang="en-AU" dirty="0" smtClean="0"/>
          </a:p>
          <a:p>
            <a:pPr marL="990600" lvl="1" indent="-533400" eaLnBrk="1" hangingPunct="1">
              <a:buBlip>
                <a:blip r:embed="rId2"/>
              </a:buBlip>
            </a:pPr>
            <a:r>
              <a:rPr lang="en-AU" dirty="0" smtClean="0"/>
              <a:t>eLearning in practice</a:t>
            </a:r>
          </a:p>
          <a:p>
            <a:pPr marL="990600" lvl="1" indent="-533400" eaLnBrk="1" hangingPunct="1">
              <a:buBlip>
                <a:blip r:embed="rId2"/>
              </a:buBlip>
            </a:pPr>
            <a:r>
              <a:rPr lang="en-AU" dirty="0" smtClean="0"/>
              <a:t>eLearning and thinking skills</a:t>
            </a:r>
          </a:p>
          <a:p>
            <a:pPr marL="990600" lvl="1" indent="-533400" eaLnBrk="1" hangingPunct="1">
              <a:buBlip>
                <a:blip r:embed="rId2"/>
              </a:buBlip>
            </a:pPr>
            <a:r>
              <a:rPr lang="en-AU" dirty="0" smtClean="0"/>
              <a:t>eLearning  lower and higher order thinking skills</a:t>
            </a:r>
          </a:p>
          <a:p>
            <a:pPr marL="990600" lvl="1" indent="-533400" eaLnBrk="1" hangingPunct="1">
              <a:buBlip>
                <a:blip r:embed="rId2"/>
              </a:buBlip>
            </a:pPr>
            <a:r>
              <a:rPr lang="en-AU" dirty="0" smtClean="0"/>
              <a:t>eLearning – what did we learn? at what standard ?</a:t>
            </a:r>
          </a:p>
          <a:p>
            <a:pPr marL="990600" lvl="1" indent="-533400" eaLnBrk="1" hangingPunct="1">
              <a:buBlip>
                <a:blip r:embed="rId2"/>
              </a:buBlip>
            </a:pPr>
            <a:r>
              <a:rPr lang="en-AU" dirty="0"/>
              <a:t>eLearning </a:t>
            </a:r>
            <a:r>
              <a:rPr lang="en-AU" dirty="0" smtClean="0"/>
              <a:t>– where is the validation and evidence ?</a:t>
            </a:r>
          </a:p>
          <a:p>
            <a:pPr marL="990600" lvl="1" indent="-533400" eaLnBrk="1" hangingPunct="1">
              <a:buBlip>
                <a:blip r:embed="rId2"/>
              </a:buBlip>
            </a:pPr>
            <a:r>
              <a:rPr lang="en-AU" dirty="0" smtClean="0"/>
              <a:t>eLearning – </a:t>
            </a:r>
            <a:r>
              <a:rPr lang="en-AU" sz="2200" dirty="0" smtClean="0"/>
              <a:t>how do we sustain embedded eLearning ?</a:t>
            </a:r>
            <a:endParaRPr lang="en-AU" sz="2200" dirty="0"/>
          </a:p>
          <a:p>
            <a:pPr marL="457200" lvl="1" indent="0" eaLnBrk="1" hangingPunct="1">
              <a:buNone/>
            </a:pPr>
            <a:endParaRPr lang="en-AU" dirty="0" smtClean="0"/>
          </a:p>
          <a:p>
            <a:pPr marL="990600" lvl="1" indent="-533400" eaLnBrk="1" hangingPunct="1">
              <a:buBlip>
                <a:blip r:embed="rId2"/>
              </a:buBlip>
            </a:pPr>
            <a:endParaRPr lang="en-AU" dirty="0" smtClean="0"/>
          </a:p>
          <a:p>
            <a:pPr marL="990600" lvl="1" indent="-533400" eaLnBrk="1" hangingPunct="1">
              <a:buBlip>
                <a:blip r:embed="rId2"/>
              </a:buBlip>
            </a:pPr>
            <a:endParaRPr lang="en-AU"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97789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dissolve">
                                      <p:cBhvr>
                                        <p:cTn id="1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54" name="Rectangle 14"/>
          <p:cNvSpPr>
            <a:spLocks noGrp="1" noChangeArrowheads="1"/>
          </p:cNvSpPr>
          <p:nvPr>
            <p:ph type="title"/>
          </p:nvPr>
        </p:nvSpPr>
        <p:spPr>
          <a:xfrm>
            <a:off x="53726" y="1545480"/>
            <a:ext cx="8501122" cy="838200"/>
          </a:xfrm>
        </p:spPr>
        <p:txBody>
          <a:bodyPr/>
          <a:lstStyle/>
          <a:p>
            <a:pPr eaLnBrk="1" hangingPunct="1"/>
            <a:r>
              <a:rPr lang="en-US" dirty="0" smtClean="0"/>
              <a:t>			Conclusion</a:t>
            </a:r>
            <a:endParaRPr lang="en-AU" dirty="0" smtClean="0"/>
          </a:p>
        </p:txBody>
      </p:sp>
      <p:sp>
        <p:nvSpPr>
          <p:cNvPr id="10255" name="Rectangle 15"/>
          <p:cNvSpPr>
            <a:spLocks noGrp="1" noChangeArrowheads="1"/>
          </p:cNvSpPr>
          <p:nvPr>
            <p:ph type="body" idx="1"/>
          </p:nvPr>
        </p:nvSpPr>
        <p:spPr>
          <a:xfrm>
            <a:off x="539552" y="2204864"/>
            <a:ext cx="8267728" cy="3528392"/>
          </a:xfrm>
        </p:spPr>
        <p:txBody>
          <a:bodyPr/>
          <a:lstStyle/>
          <a:p>
            <a:pPr eaLnBrk="1" hangingPunct="1">
              <a:buFontTx/>
              <a:buBlip>
                <a:blip r:embed="rId2"/>
              </a:buBlip>
            </a:pPr>
            <a:r>
              <a:rPr lang="en-US" dirty="0" smtClean="0"/>
              <a:t>eLearning is not the device or app; it is the learning at the level or standard intended</a:t>
            </a:r>
          </a:p>
          <a:p>
            <a:pPr eaLnBrk="1" hangingPunct="1">
              <a:buFontTx/>
              <a:buBlip>
                <a:blip r:embed="rId2"/>
              </a:buBlip>
            </a:pPr>
            <a:r>
              <a:rPr lang="en-US" dirty="0" smtClean="0"/>
              <a:t>eLearning is dynamic and rapidly changing</a:t>
            </a:r>
          </a:p>
          <a:p>
            <a:pPr eaLnBrk="1" hangingPunct="1">
              <a:buFontTx/>
              <a:buBlip>
                <a:blip r:embed="rId2"/>
              </a:buBlip>
            </a:pPr>
            <a:r>
              <a:rPr lang="en-US" dirty="0" smtClean="0"/>
              <a:t>eLearning needs to be measurable</a:t>
            </a:r>
          </a:p>
          <a:p>
            <a:pPr eaLnBrk="1" hangingPunct="1">
              <a:buFontTx/>
              <a:buBlip>
                <a:blip r:embed="rId2"/>
              </a:buBlip>
            </a:pPr>
            <a:r>
              <a:rPr lang="en-US" dirty="0" smtClean="0"/>
              <a:t>Technology is necessary, but not sufficient without the alignment with the learning strategy</a:t>
            </a:r>
          </a:p>
          <a:p>
            <a:pPr eaLnBrk="1" hangingPunct="1">
              <a:buFontTx/>
              <a:buBlip>
                <a:blip r:embed="rId2"/>
              </a:buBlip>
            </a:pPr>
            <a:r>
              <a:rPr lang="en-US" dirty="0" smtClean="0"/>
              <a:t>eLearning </a:t>
            </a:r>
            <a:r>
              <a:rPr lang="en-US" b="1" i="1" dirty="0" smtClean="0"/>
              <a:t>is</a:t>
            </a:r>
            <a:r>
              <a:rPr lang="en-US" dirty="0" smtClean="0"/>
              <a:t> learning  -  with technology</a:t>
            </a:r>
          </a:p>
          <a:p>
            <a:pPr eaLnBrk="1" hangingPunct="1">
              <a:buFontTx/>
              <a:buBlip>
                <a:blip r:embed="rId2"/>
              </a:buBlip>
            </a:pPr>
            <a:endParaRPr lang="en-US" dirty="0"/>
          </a:p>
          <a:p>
            <a:pPr marL="0" indent="0" eaLnBrk="1" hangingPunct="1">
              <a:buNone/>
            </a:pPr>
            <a:r>
              <a:rPr lang="en-US" dirty="0" smtClean="0"/>
              <a:t>see http://delicious.com/kkrozian for references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 y="12576"/>
            <a:ext cx="9144000" cy="149974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54"/>
                                        </p:tgtEl>
                                        <p:attrNameLst>
                                          <p:attrName>style.visibility</p:attrName>
                                        </p:attrNameLst>
                                      </p:cBhvr>
                                      <p:to>
                                        <p:strVal val="visible"/>
                                      </p:to>
                                    </p:set>
                                    <p:anim calcmode="lin" valueType="num">
                                      <p:cBhvr additive="base">
                                        <p:cTn id="7" dur="500" fill="hold"/>
                                        <p:tgtEl>
                                          <p:spTgt spid="10254"/>
                                        </p:tgtEl>
                                        <p:attrNameLst>
                                          <p:attrName>ppt_x</p:attrName>
                                        </p:attrNameLst>
                                      </p:cBhvr>
                                      <p:tavLst>
                                        <p:tav tm="0">
                                          <p:val>
                                            <p:strVal val="0-#ppt_w/2"/>
                                          </p:val>
                                        </p:tav>
                                        <p:tav tm="100000">
                                          <p:val>
                                            <p:strVal val="#ppt_x"/>
                                          </p:val>
                                        </p:tav>
                                      </p:tavLst>
                                    </p:anim>
                                    <p:anim calcmode="lin" valueType="num">
                                      <p:cBhvr additive="base">
                                        <p:cTn id="8" dur="500" fill="hold"/>
                                        <p:tgtEl>
                                          <p:spTgt spid="102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255"/>
                                        </p:tgtEl>
                                        <p:attrNameLst>
                                          <p:attrName>style.visibility</p:attrName>
                                        </p:attrNameLst>
                                      </p:cBhvr>
                                      <p:to>
                                        <p:strVal val="visible"/>
                                      </p:to>
                                    </p:set>
                                    <p:animEffect transition="in" filter="dissolve">
                                      <p:cBhvr>
                                        <p:cTn id="13"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utoUpdateAnimBg="0"/>
      <p:bldP spid="1025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639405" y="1372468"/>
            <a:ext cx="3212515" cy="838200"/>
          </a:xfrm>
        </p:spPr>
        <p:txBody>
          <a:bodyPr/>
          <a:lstStyle/>
          <a:p>
            <a:pPr eaLnBrk="1" hangingPunct="1"/>
            <a:r>
              <a:rPr lang="en-AU" dirty="0" smtClean="0"/>
              <a:t>Digitization </a:t>
            </a:r>
          </a:p>
        </p:txBody>
      </p:sp>
      <p:sp>
        <p:nvSpPr>
          <p:cNvPr id="5127" name="Rectangle 7"/>
          <p:cNvSpPr>
            <a:spLocks noGrp="1" noChangeArrowheads="1"/>
          </p:cNvSpPr>
          <p:nvPr>
            <p:ph type="body" idx="1"/>
          </p:nvPr>
        </p:nvSpPr>
        <p:spPr>
          <a:xfrm>
            <a:off x="162047" y="2055892"/>
            <a:ext cx="4182818" cy="4509120"/>
          </a:xfrm>
        </p:spPr>
        <p:txBody>
          <a:bodyPr/>
          <a:lstStyle/>
          <a:p>
            <a:pPr eaLnBrk="1" hangingPunct="1"/>
            <a:r>
              <a:rPr lang="en-AU" sz="1600" dirty="0" smtClean="0"/>
              <a:t>Students learn by watching teacher explain the work on a white board, then complete a  digital copy of a textbook exercise, answer questions, upload answers.</a:t>
            </a:r>
          </a:p>
          <a:p>
            <a:pPr eaLnBrk="1" hangingPunct="1"/>
            <a:r>
              <a:rPr lang="en-AU" sz="1600" dirty="0" smtClean="0"/>
              <a:t>Students complete a static single question type (multiple choice) test online, upload and get a score when the teacher has marked it.</a:t>
            </a:r>
          </a:p>
          <a:p>
            <a:pPr eaLnBrk="1" hangingPunct="1"/>
            <a:r>
              <a:rPr lang="en-AU" sz="1600" dirty="0" smtClean="0"/>
              <a:t>Students receive a score as the only feedback after an online single question style test has been marked by the teacher</a:t>
            </a:r>
          </a:p>
          <a:p>
            <a:pPr eaLnBrk="1" hangingPunct="1"/>
            <a:r>
              <a:rPr lang="en-AU" sz="1600" dirty="0" smtClean="0"/>
              <a:t>Students can only work sequentially through each worksheet in a series. </a:t>
            </a:r>
            <a:endParaRPr lang="en-AU" dirty="0" smtClean="0"/>
          </a:p>
          <a:p>
            <a:pPr marL="457200" lvl="1" indent="0" eaLnBrk="1" hangingPunct="1">
              <a:buNone/>
            </a:pPr>
            <a:endParaRPr lang="en-AU"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txBox="1">
            <a:spLocks noChangeArrowheads="1"/>
          </p:cNvSpPr>
          <p:nvPr/>
        </p:nvSpPr>
        <p:spPr bwMode="auto">
          <a:xfrm>
            <a:off x="5230391" y="1346280"/>
            <a:ext cx="3212515"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eaLnBrk="1" hangingPunct="1"/>
            <a:r>
              <a:rPr lang="en-AU" dirty="0" smtClean="0"/>
              <a:t>eLearning </a:t>
            </a:r>
          </a:p>
        </p:txBody>
      </p:sp>
      <p:sp>
        <p:nvSpPr>
          <p:cNvPr id="10" name="Rectangle 7"/>
          <p:cNvSpPr txBox="1">
            <a:spLocks noChangeArrowheads="1"/>
          </p:cNvSpPr>
          <p:nvPr/>
        </p:nvSpPr>
        <p:spPr bwMode="auto">
          <a:xfrm>
            <a:off x="4010819" y="1988840"/>
            <a:ext cx="4953669" cy="4509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sz="2800">
                <a:solidFill>
                  <a:srgbClr val="003366"/>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rgbClr val="003366"/>
                </a:solidFill>
                <a:latin typeface="+mn-lt"/>
              </a:defRPr>
            </a:lvl2pPr>
            <a:lvl3pPr marL="1143000" indent="-228600" algn="l" rtl="0" eaLnBrk="0" fontAlgn="base" hangingPunct="0">
              <a:spcBef>
                <a:spcPct val="20000"/>
              </a:spcBef>
              <a:spcAft>
                <a:spcPct val="0"/>
              </a:spcAft>
              <a:buClr>
                <a:schemeClr val="accent1"/>
              </a:buClr>
              <a:buChar char="•"/>
              <a:defRPr sz="2000">
                <a:solidFill>
                  <a:srgbClr val="003366"/>
                </a:solidFill>
                <a:latin typeface="+mn-lt"/>
              </a:defRPr>
            </a:lvl3pPr>
            <a:lvl4pPr marL="1600200" indent="-228600" algn="l" rtl="0" eaLnBrk="0" fontAlgn="base" hangingPunct="0">
              <a:spcBef>
                <a:spcPct val="20000"/>
              </a:spcBef>
              <a:spcAft>
                <a:spcPct val="0"/>
              </a:spcAft>
              <a:buClr>
                <a:schemeClr val="folHlink"/>
              </a:buClr>
              <a:buChar char="–"/>
              <a:defRPr sz="2000">
                <a:solidFill>
                  <a:srgbClr val="003366"/>
                </a:solidFill>
                <a:latin typeface="+mn-lt"/>
              </a:defRPr>
            </a:lvl4pPr>
            <a:lvl5pPr marL="2057400" indent="-228600" algn="l" rtl="0" eaLnBrk="0" fontAlgn="base" hangingPunct="0">
              <a:spcBef>
                <a:spcPct val="20000"/>
              </a:spcBef>
              <a:spcAft>
                <a:spcPct val="0"/>
              </a:spcAft>
              <a:buClr>
                <a:schemeClr val="accent1"/>
              </a:buClr>
              <a:buChar char="»"/>
              <a:defRPr sz="2000">
                <a:solidFill>
                  <a:srgbClr val="003366"/>
                </a:solidFill>
                <a:latin typeface="+mn-lt"/>
              </a:defRPr>
            </a:lvl5pPr>
            <a:lvl6pPr marL="2514600" indent="-228600" algn="l" rtl="0" fontAlgn="base">
              <a:spcBef>
                <a:spcPct val="20000"/>
              </a:spcBef>
              <a:spcAft>
                <a:spcPct val="0"/>
              </a:spcAft>
              <a:buClr>
                <a:schemeClr val="accent1"/>
              </a:buClr>
              <a:buChar char="»"/>
              <a:defRPr sz="2000">
                <a:solidFill>
                  <a:srgbClr val="003366"/>
                </a:solidFill>
                <a:latin typeface="+mn-lt"/>
              </a:defRPr>
            </a:lvl6pPr>
            <a:lvl7pPr marL="2971800" indent="-228600" algn="l" rtl="0" fontAlgn="base">
              <a:spcBef>
                <a:spcPct val="20000"/>
              </a:spcBef>
              <a:spcAft>
                <a:spcPct val="0"/>
              </a:spcAft>
              <a:buClr>
                <a:schemeClr val="accent1"/>
              </a:buClr>
              <a:buChar char="»"/>
              <a:defRPr sz="2000">
                <a:solidFill>
                  <a:srgbClr val="003366"/>
                </a:solidFill>
                <a:latin typeface="+mn-lt"/>
              </a:defRPr>
            </a:lvl7pPr>
            <a:lvl8pPr marL="3429000" indent="-228600" algn="l" rtl="0" fontAlgn="base">
              <a:spcBef>
                <a:spcPct val="20000"/>
              </a:spcBef>
              <a:spcAft>
                <a:spcPct val="0"/>
              </a:spcAft>
              <a:buClr>
                <a:schemeClr val="accent1"/>
              </a:buClr>
              <a:buChar char="»"/>
              <a:defRPr sz="2000">
                <a:solidFill>
                  <a:srgbClr val="003366"/>
                </a:solidFill>
                <a:latin typeface="+mn-lt"/>
              </a:defRPr>
            </a:lvl8pPr>
            <a:lvl9pPr marL="3886200" indent="-228600" algn="l" rtl="0" fontAlgn="base">
              <a:spcBef>
                <a:spcPct val="20000"/>
              </a:spcBef>
              <a:spcAft>
                <a:spcPct val="0"/>
              </a:spcAft>
              <a:buClr>
                <a:schemeClr val="accent1"/>
              </a:buClr>
              <a:buChar char="»"/>
              <a:defRPr sz="2000">
                <a:solidFill>
                  <a:srgbClr val="003366"/>
                </a:solidFill>
                <a:latin typeface="+mn-lt"/>
              </a:defRPr>
            </a:lvl9pPr>
          </a:lstStyle>
          <a:p>
            <a:pPr eaLnBrk="1" hangingPunct="1"/>
            <a:r>
              <a:rPr lang="en-AU" sz="1600" b="0" dirty="0"/>
              <a:t>Students </a:t>
            </a:r>
            <a:r>
              <a:rPr lang="en-AU" sz="1600" b="0" dirty="0" smtClean="0"/>
              <a:t>learn initially via teacher guided, then independently with simulation software, answer questions using adaptive software/LMS</a:t>
            </a:r>
          </a:p>
          <a:p>
            <a:pPr eaLnBrk="1" hangingPunct="1"/>
            <a:r>
              <a:rPr lang="en-AU" sz="1600" b="0" dirty="0" smtClean="0"/>
              <a:t>Students complete an adaptive test online that is randomized in order overall and within each question for each student, and allows additional attempts at incorrect answers with a penalty loading</a:t>
            </a:r>
          </a:p>
          <a:p>
            <a:pPr eaLnBrk="1" hangingPunct="1"/>
            <a:r>
              <a:rPr lang="en-AU" sz="1600" b="0" dirty="0" smtClean="0"/>
              <a:t>Students can get feedback about the area of learning in which they need to improve upon submitting the online test</a:t>
            </a:r>
          </a:p>
          <a:p>
            <a:pPr eaLnBrk="1" hangingPunct="1"/>
            <a:r>
              <a:rPr lang="en-AU" sz="1600" b="0" dirty="0" smtClean="0"/>
              <a:t>Students complete formative assessment online with multiple question types ( fill in the gap, multiple choice, True/False </a:t>
            </a:r>
            <a:r>
              <a:rPr lang="en-AU" sz="1600" b="0" dirty="0" err="1" smtClean="0"/>
              <a:t>etc</a:t>
            </a:r>
            <a:r>
              <a:rPr lang="en-AU" sz="1600" b="0" dirty="0" smtClean="0"/>
              <a:t> ) with feedback to inform learning and revision</a:t>
            </a:r>
          </a:p>
          <a:p>
            <a:pPr eaLnBrk="1" hangingPunct="1"/>
            <a:r>
              <a:rPr lang="en-AU" sz="1600" b="0" dirty="0" smtClean="0"/>
              <a:t>Students work in a non linear way accessing the work they are capable of doing at any point </a:t>
            </a:r>
            <a:endParaRPr lang="en-AU" dirty="0" smtClean="0"/>
          </a:p>
        </p:txBody>
      </p:sp>
    </p:spTree>
    <p:extLst>
      <p:ext uri="{BB962C8B-B14F-4D97-AF65-F5344CB8AC3E}">
        <p14:creationId xmlns:p14="http://schemas.microsoft.com/office/powerpoint/2010/main" val="201497789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dissolve">
                                      <p:cBhvr>
                                        <p:cTn id="13" dur="500"/>
                                        <p:tgtEl>
                                          <p:spTgt spid="5127"/>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P spid="8" grpId="0" autoUpdateAnimBg="0"/>
      <p:bldP spid="1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639405" y="1372468"/>
            <a:ext cx="8325083" cy="838200"/>
          </a:xfrm>
        </p:spPr>
        <p:txBody>
          <a:bodyPr/>
          <a:lstStyle/>
          <a:p>
            <a:pPr eaLnBrk="1" hangingPunct="1"/>
            <a:r>
              <a:rPr lang="en-AU" sz="2800" dirty="0" smtClean="0"/>
              <a:t>eLearning ? Engagement or Edutainment ?</a:t>
            </a:r>
          </a:p>
        </p:txBody>
      </p:sp>
      <p:sp>
        <p:nvSpPr>
          <p:cNvPr id="5127" name="Rectangle 7"/>
          <p:cNvSpPr>
            <a:spLocks noGrp="1" noChangeArrowheads="1"/>
          </p:cNvSpPr>
          <p:nvPr>
            <p:ph type="body" idx="1"/>
          </p:nvPr>
        </p:nvSpPr>
        <p:spPr>
          <a:xfrm>
            <a:off x="1043608" y="2204864"/>
            <a:ext cx="7776864" cy="4392488"/>
          </a:xfrm>
        </p:spPr>
        <p:txBody>
          <a:bodyPr/>
          <a:lstStyle/>
          <a:p>
            <a:pPr eaLnBrk="1" hangingPunct="1"/>
            <a:r>
              <a:rPr lang="en-AU" sz="2000" dirty="0" smtClean="0"/>
              <a:t>Students create an animation by stepping through a set of onscreen pages ( wizards )</a:t>
            </a:r>
          </a:p>
          <a:p>
            <a:pPr eaLnBrk="1" hangingPunct="1"/>
            <a:r>
              <a:rPr lang="en-AU" sz="2000" dirty="0" smtClean="0"/>
              <a:t>Students assemble a range of content in “comic life” titled </a:t>
            </a:r>
            <a:r>
              <a:rPr lang="en-AU" sz="2000" dirty="0" err="1" smtClean="0"/>
              <a:t>eportfolio</a:t>
            </a:r>
            <a:endParaRPr lang="en-AU" sz="2000" dirty="0" smtClean="0"/>
          </a:p>
          <a:p>
            <a:pPr eaLnBrk="1" hangingPunct="1"/>
            <a:r>
              <a:rPr lang="en-AU" sz="2000" dirty="0" smtClean="0"/>
              <a:t>Students create a game by drag and drop a set of icons onto the game area</a:t>
            </a:r>
          </a:p>
          <a:p>
            <a:pPr eaLnBrk="1" hangingPunct="1"/>
            <a:r>
              <a:rPr lang="en-AU" sz="2000" dirty="0" smtClean="0"/>
              <a:t>Students play games while the teacher is instructing or when they need to work</a:t>
            </a:r>
          </a:p>
          <a:p>
            <a:pPr eaLnBrk="1" hangingPunct="1"/>
            <a:r>
              <a:rPr lang="en-AU" sz="2000" dirty="0" smtClean="0"/>
              <a:t>Students are not outwardly disruptive but passively off task when required to work on elearning activities</a:t>
            </a:r>
          </a:p>
          <a:p>
            <a:pPr eaLnBrk="1" hangingPunct="1"/>
            <a:r>
              <a:rPr lang="en-AU" sz="2000" dirty="0" smtClean="0"/>
              <a:t>Students are on </a:t>
            </a:r>
            <a:r>
              <a:rPr lang="en-AU" sz="2000" dirty="0" err="1" smtClean="0"/>
              <a:t>ebay</a:t>
            </a:r>
            <a:r>
              <a:rPr lang="en-AU" sz="2000" dirty="0" smtClean="0"/>
              <a:t> when required to be on eLearning tasks</a:t>
            </a:r>
          </a:p>
          <a:p>
            <a:pPr marL="457200" lvl="1" indent="0" eaLnBrk="1" hangingPunct="1">
              <a:buNone/>
            </a:pPr>
            <a:endParaRPr lang="en-AU"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67343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dissolve">
                                      <p:cBhvr>
                                        <p:cTn id="1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399955" y="1372443"/>
            <a:ext cx="6668899" cy="838200"/>
          </a:xfrm>
        </p:spPr>
        <p:txBody>
          <a:bodyPr/>
          <a:lstStyle/>
          <a:p>
            <a:pPr eaLnBrk="1" hangingPunct="1"/>
            <a:r>
              <a:rPr lang="en-AU" dirty="0" smtClean="0"/>
              <a:t>eLearning Overview </a:t>
            </a:r>
          </a:p>
        </p:txBody>
      </p:sp>
      <p:sp>
        <p:nvSpPr>
          <p:cNvPr id="5127" name="Rectangle 7"/>
          <p:cNvSpPr>
            <a:spLocks noGrp="1" noChangeArrowheads="1"/>
          </p:cNvSpPr>
          <p:nvPr>
            <p:ph type="body" idx="1"/>
          </p:nvPr>
        </p:nvSpPr>
        <p:spPr>
          <a:xfrm>
            <a:off x="107504" y="2132856"/>
            <a:ext cx="8712968" cy="3744416"/>
          </a:xfrm>
        </p:spPr>
        <p:txBody>
          <a:bodyPr/>
          <a:lstStyle/>
          <a:p>
            <a:pPr eaLnBrk="1" hangingPunct="1"/>
            <a:r>
              <a:rPr lang="en-AU" sz="1600" dirty="0" smtClean="0"/>
              <a:t>$50 billion industry worldwide per year</a:t>
            </a:r>
          </a:p>
          <a:p>
            <a:pPr eaLnBrk="1" hangingPunct="1"/>
            <a:r>
              <a:rPr lang="en-AU" sz="1600" dirty="0" smtClean="0"/>
              <a:t>By 2014, 81% of American students will take some or all courses online</a:t>
            </a:r>
          </a:p>
          <a:p>
            <a:pPr eaLnBrk="1" hangingPunct="1"/>
            <a:r>
              <a:rPr lang="en-AU" sz="1600" dirty="0" smtClean="0"/>
              <a:t>Can be synchronous or asynchronous </a:t>
            </a:r>
            <a:r>
              <a:rPr lang="en-AU" sz="1600" dirty="0" err="1" smtClean="0"/>
              <a:t>eg</a:t>
            </a:r>
            <a:r>
              <a:rPr lang="en-AU" sz="1600" dirty="0" smtClean="0"/>
              <a:t>. </a:t>
            </a:r>
            <a:r>
              <a:rPr lang="en-AU" sz="1600" i="1" dirty="0"/>
              <a:t>Asynchronous</a:t>
            </a:r>
            <a:r>
              <a:rPr lang="en-AU" sz="1600" dirty="0"/>
              <a:t> activities use technologies such as </a:t>
            </a:r>
            <a:r>
              <a:rPr lang="en-AU" sz="1600" dirty="0">
                <a:hlinkClick r:id="rId2" action="ppaction://hlinkfile" tooltip="Blog"/>
              </a:rPr>
              <a:t>blogs</a:t>
            </a:r>
            <a:r>
              <a:rPr lang="en-AU" sz="1600" dirty="0"/>
              <a:t>, </a:t>
            </a:r>
            <a:r>
              <a:rPr lang="en-AU" sz="1600" dirty="0">
                <a:hlinkClick r:id="rId3" action="ppaction://hlinkfile" tooltip="Wiki"/>
              </a:rPr>
              <a:t>wikis</a:t>
            </a:r>
            <a:r>
              <a:rPr lang="en-AU" sz="1600" dirty="0"/>
              <a:t>, and </a:t>
            </a:r>
            <a:r>
              <a:rPr lang="en-AU" sz="1600" dirty="0">
                <a:hlinkClick r:id="rId4" action="ppaction://hlinkfile" tooltip="Discussion board"/>
              </a:rPr>
              <a:t>discussion boards</a:t>
            </a:r>
            <a:endParaRPr lang="en-AU" sz="1600" dirty="0" smtClean="0"/>
          </a:p>
          <a:p>
            <a:pPr eaLnBrk="1" hangingPunct="1"/>
            <a:r>
              <a:rPr lang="en-AU" sz="1600" dirty="0" smtClean="0"/>
              <a:t>Can be through the use of a content management system (CMS) or a Learning management system (LMS)</a:t>
            </a:r>
          </a:p>
          <a:p>
            <a:pPr eaLnBrk="1" hangingPunct="1"/>
            <a:r>
              <a:rPr lang="en-AU" sz="1600" dirty="0" smtClean="0"/>
              <a:t>Can use computer aided assessment for both formative and summative assessment</a:t>
            </a:r>
          </a:p>
          <a:p>
            <a:pPr eaLnBrk="1" hangingPunct="1"/>
            <a:r>
              <a:rPr lang="en-AU" sz="1600" dirty="0"/>
              <a:t>E-Learning </a:t>
            </a:r>
            <a:r>
              <a:rPr lang="en-AU" sz="1600" dirty="0" smtClean="0"/>
              <a:t>2.0 assumes </a:t>
            </a:r>
            <a:r>
              <a:rPr lang="en-AU" sz="1600" dirty="0"/>
              <a:t>that knowledge (as meaning and understanding) is </a:t>
            </a:r>
            <a:r>
              <a:rPr lang="en-AU" sz="1600" dirty="0">
                <a:hlinkClick r:id="rId5" action="ppaction://hlinkfile" tooltip="Social constructionism"/>
              </a:rPr>
              <a:t>socially </a:t>
            </a:r>
            <a:r>
              <a:rPr lang="en-AU" sz="1600" dirty="0" smtClean="0">
                <a:hlinkClick r:id="rId5" action="ppaction://hlinkfile" tooltip="Social constructionism"/>
              </a:rPr>
              <a:t>constructed</a:t>
            </a:r>
            <a:r>
              <a:rPr lang="en-AU" sz="1600" dirty="0" smtClean="0"/>
              <a:t> </a:t>
            </a:r>
          </a:p>
          <a:p>
            <a:pPr eaLnBrk="1" hangingPunct="1"/>
            <a:r>
              <a:rPr lang="en-AU" sz="1600" dirty="0"/>
              <a:t>Content is a core component of E-learning and includes issues such as pedagogy and learning object </a:t>
            </a:r>
            <a:r>
              <a:rPr lang="en-AU" sz="1600" dirty="0" smtClean="0"/>
              <a:t>re-use</a:t>
            </a:r>
          </a:p>
          <a:p>
            <a:pPr eaLnBrk="1" hangingPunct="1"/>
            <a:r>
              <a:rPr lang="en-AU" sz="1600" dirty="0" smtClean="0"/>
              <a:t>A </a:t>
            </a:r>
            <a:r>
              <a:rPr lang="en-AU" sz="1600" dirty="0"/>
              <a:t>common standard format for e-learning content is </a:t>
            </a:r>
            <a:r>
              <a:rPr lang="en-AU" sz="1600" dirty="0">
                <a:hlinkClick r:id="rId6" action="ppaction://hlinkfile" tooltip="SCORM"/>
              </a:rPr>
              <a:t>SCORM</a:t>
            </a:r>
            <a:r>
              <a:rPr lang="en-AU" sz="1600" dirty="0"/>
              <a:t> whilst other specifications allow for the transporting of "</a:t>
            </a:r>
            <a:r>
              <a:rPr lang="en-AU" sz="1600" dirty="0">
                <a:hlinkClick r:id="rId7" action="ppaction://hlinkfile" tooltip="Learning object"/>
              </a:rPr>
              <a:t>learning </a:t>
            </a:r>
            <a:r>
              <a:rPr lang="en-AU" sz="1600" dirty="0" smtClean="0">
                <a:hlinkClick r:id="rId7" action="ppaction://hlinkfile" tooltip="Learning object"/>
              </a:rPr>
              <a:t>objects</a:t>
            </a:r>
            <a:r>
              <a:rPr lang="en-AU" sz="1600" dirty="0" smtClean="0"/>
              <a:t>“</a:t>
            </a:r>
          </a:p>
          <a:p>
            <a:pPr eaLnBrk="1" hangingPunct="1"/>
            <a:endParaRPr lang="en-AU" sz="1600" dirty="0" smtClean="0"/>
          </a:p>
          <a:p>
            <a:pPr eaLnBrk="1" hangingPunct="1"/>
            <a:endParaRPr lang="en-AU" sz="1600" dirty="0" smtClean="0"/>
          </a:p>
          <a:p>
            <a:pPr eaLnBrk="1" hangingPunct="1"/>
            <a:endParaRPr lang="en-AU" dirty="0" smtClean="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29438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dissolve">
                                      <p:cBhvr>
                                        <p:cTn id="1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399955" y="1372443"/>
            <a:ext cx="6668899" cy="838200"/>
          </a:xfrm>
        </p:spPr>
        <p:txBody>
          <a:bodyPr/>
          <a:lstStyle/>
          <a:p>
            <a:pPr eaLnBrk="1" hangingPunct="1"/>
            <a:r>
              <a:rPr lang="en-AU" dirty="0" smtClean="0"/>
              <a:t>eLearning Overview (</a:t>
            </a:r>
            <a:r>
              <a:rPr lang="en-AU" dirty="0" err="1" smtClean="0"/>
              <a:t>contd</a:t>
            </a:r>
            <a:r>
              <a:rPr lang="en-AU" dirty="0" smtClean="0"/>
              <a:t>) </a:t>
            </a:r>
          </a:p>
        </p:txBody>
      </p:sp>
      <p:sp>
        <p:nvSpPr>
          <p:cNvPr id="5127" name="Rectangle 7"/>
          <p:cNvSpPr>
            <a:spLocks noGrp="1" noChangeArrowheads="1"/>
          </p:cNvSpPr>
          <p:nvPr>
            <p:ph type="body" idx="1"/>
          </p:nvPr>
        </p:nvSpPr>
        <p:spPr>
          <a:xfrm>
            <a:off x="107504" y="2420888"/>
            <a:ext cx="8712968" cy="4051374"/>
          </a:xfrm>
        </p:spPr>
        <p:txBody>
          <a:bodyPr/>
          <a:lstStyle/>
          <a:p>
            <a:pPr eaLnBrk="1" hangingPunct="1"/>
            <a:r>
              <a:rPr lang="en-AU" sz="1600" dirty="0" smtClean="0"/>
              <a:t>Pedagogical </a:t>
            </a:r>
            <a:r>
              <a:rPr lang="en-AU" sz="1600" dirty="0"/>
              <a:t>elements are an attempt to define structures or units of educational </a:t>
            </a:r>
            <a:r>
              <a:rPr lang="en-AU" sz="1600" dirty="0" smtClean="0"/>
              <a:t>material</a:t>
            </a:r>
          </a:p>
          <a:p>
            <a:pPr eaLnBrk="1" hangingPunct="1"/>
            <a:r>
              <a:rPr lang="en-AU" sz="1600" dirty="0"/>
              <a:t>When beginning to create </a:t>
            </a:r>
            <a:r>
              <a:rPr lang="en-AU" sz="1600" dirty="0" smtClean="0"/>
              <a:t>eLearning </a:t>
            </a:r>
            <a:r>
              <a:rPr lang="en-AU" sz="1600" dirty="0"/>
              <a:t>content, the pedagogical approaches need to be evaluated</a:t>
            </a:r>
          </a:p>
          <a:p>
            <a:pPr eaLnBrk="1" hangingPunct="1"/>
            <a:r>
              <a:rPr lang="en-AU" sz="1600" dirty="0"/>
              <a:t>Various pedagogical approaches to eLearning </a:t>
            </a:r>
            <a:r>
              <a:rPr lang="en-AU" sz="1600" dirty="0" smtClean="0"/>
              <a:t>include</a:t>
            </a:r>
          </a:p>
          <a:p>
            <a:pPr lvl="1" eaLnBrk="1" hangingPunct="1"/>
            <a:r>
              <a:rPr lang="en-AU" sz="1600" b="1" i="1" u="sng" dirty="0"/>
              <a:t>Constructionism</a:t>
            </a:r>
            <a:r>
              <a:rPr lang="en-AU" sz="1600" dirty="0"/>
              <a:t> </a:t>
            </a:r>
            <a:r>
              <a:rPr lang="en-AU" sz="1600" dirty="0" smtClean="0"/>
              <a:t>which asserts </a:t>
            </a:r>
            <a:r>
              <a:rPr lang="en-AU" sz="1600" dirty="0"/>
              <a:t>that learning is particularly effective when </a:t>
            </a:r>
            <a:r>
              <a:rPr lang="en-AU" sz="1600" dirty="0" smtClean="0"/>
              <a:t>constructing </a:t>
            </a:r>
            <a:r>
              <a:rPr lang="en-AU" sz="1600" dirty="0"/>
              <a:t>something for others to </a:t>
            </a:r>
            <a:r>
              <a:rPr lang="en-AU" sz="1600" dirty="0" smtClean="0"/>
              <a:t>experience</a:t>
            </a:r>
          </a:p>
          <a:p>
            <a:pPr lvl="1" eaLnBrk="1" hangingPunct="1"/>
            <a:r>
              <a:rPr lang="en-AU" sz="1600" b="1" i="1" u="sng" dirty="0"/>
              <a:t>Constructivist</a:t>
            </a:r>
            <a:r>
              <a:rPr lang="en-AU" sz="1600" dirty="0" smtClean="0"/>
              <a:t> which asserts that people </a:t>
            </a:r>
            <a:r>
              <a:rPr lang="en-AU" sz="1600" dirty="0"/>
              <a:t>actively </a:t>
            </a:r>
            <a:r>
              <a:rPr lang="en-AU" sz="1600" b="1" dirty="0"/>
              <a:t>construct</a:t>
            </a:r>
            <a:r>
              <a:rPr lang="en-AU" sz="1600" dirty="0"/>
              <a:t> new knowledge as they interact with their </a:t>
            </a:r>
            <a:r>
              <a:rPr lang="en-AU" sz="1600" dirty="0" smtClean="0"/>
              <a:t>environments</a:t>
            </a:r>
          </a:p>
          <a:p>
            <a:pPr lvl="1" eaLnBrk="1" hangingPunct="1"/>
            <a:r>
              <a:rPr lang="en-AU" sz="1600" b="1" i="1" u="sng" dirty="0"/>
              <a:t>Social constructivism </a:t>
            </a:r>
            <a:r>
              <a:rPr lang="en-AU" sz="1600" dirty="0"/>
              <a:t>extends constructivism into social settings, wherein groups construct knowledge for one another, collaboratively creating a small culture of shared </a:t>
            </a:r>
            <a:r>
              <a:rPr lang="en-AU" sz="1600" dirty="0" err="1"/>
              <a:t>artifacts</a:t>
            </a:r>
            <a:r>
              <a:rPr lang="en-AU" sz="1600" dirty="0"/>
              <a:t> with shared </a:t>
            </a:r>
            <a:r>
              <a:rPr lang="en-AU" sz="1600" dirty="0" smtClean="0"/>
              <a:t>meanings</a:t>
            </a:r>
          </a:p>
          <a:p>
            <a:pPr lvl="1" eaLnBrk="1" hangingPunct="1"/>
            <a:r>
              <a:rPr lang="en-AU" sz="1600" b="1" i="1" u="sng" dirty="0"/>
              <a:t>Social </a:t>
            </a:r>
            <a:r>
              <a:rPr lang="en-AU" sz="1600" b="1" i="1" u="sng" dirty="0" smtClean="0"/>
              <a:t>constructionist</a:t>
            </a:r>
            <a:r>
              <a:rPr lang="en-AU" sz="1600" dirty="0" smtClean="0"/>
              <a:t> extends constructionism into social settings wherein participants construct something for others to experience.</a:t>
            </a:r>
            <a:endParaRPr lang="en-AU" sz="1600" b="1" i="1" u="sng" dirty="0"/>
          </a:p>
          <a:p>
            <a:pPr eaLnBrk="1" hangingPunct="1"/>
            <a:endParaRPr lang="en-AU"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51664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dissolve">
                                      <p:cBhvr>
                                        <p:cTn id="1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txBox="1">
            <a:spLocks noChangeArrowheads="1"/>
          </p:cNvSpPr>
          <p:nvPr/>
        </p:nvSpPr>
        <p:spPr bwMode="auto">
          <a:xfrm>
            <a:off x="2267744" y="1443100"/>
            <a:ext cx="4724683" cy="400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eaLnBrk="1" hangingPunct="1"/>
            <a:r>
              <a:rPr lang="en-AU" sz="2000" dirty="0" smtClean="0"/>
              <a:t>eLearning UNESCO model  (2008)</a:t>
            </a:r>
          </a:p>
        </p:txBody>
      </p:sp>
      <p:sp>
        <p:nvSpPr>
          <p:cNvPr id="4" name="Content Placeholder 3"/>
          <p:cNvSpPr>
            <a:spLocks noGrp="1"/>
          </p:cNvSpPr>
          <p:nvPr>
            <p:ph idx="1"/>
          </p:nvPr>
        </p:nvSpPr>
        <p:spPr>
          <a:xfrm>
            <a:off x="389064" y="1988840"/>
            <a:ext cx="8482042" cy="4776401"/>
          </a:xfrm>
        </p:spPr>
        <p:txBody>
          <a:bodyPr/>
          <a:lstStyle/>
          <a:p>
            <a:r>
              <a:rPr lang="en-AU" sz="2000" dirty="0"/>
              <a:t>UNESCO ICT Competency Standards for Teachers (ICT-CST</a:t>
            </a:r>
            <a:r>
              <a:rPr lang="en-AU" sz="2000" dirty="0" smtClean="0"/>
              <a:t>)</a:t>
            </a:r>
          </a:p>
          <a:p>
            <a:endParaRPr lang="en-AU" sz="2000" dirty="0" smtClean="0"/>
          </a:p>
          <a:p>
            <a:r>
              <a:rPr lang="en-AU" sz="2000" dirty="0" smtClean="0"/>
              <a:t>Collaboration between UNESCO , Cisco, Microsoft and Intel</a:t>
            </a:r>
          </a:p>
          <a:p>
            <a:endParaRPr lang="en-AU" sz="2000" dirty="0"/>
          </a:p>
          <a:p>
            <a:r>
              <a:rPr lang="en-AU" sz="2000" dirty="0" smtClean="0"/>
              <a:t>Proposes a 3 stage approach for educational development</a:t>
            </a:r>
          </a:p>
          <a:p>
            <a:endParaRPr lang="en-AU" sz="2000" dirty="0" smtClean="0"/>
          </a:p>
          <a:p>
            <a:endParaRPr lang="en-AU" sz="2000" dirty="0" smtClean="0"/>
          </a:p>
          <a:p>
            <a:endParaRPr lang="en-AU" sz="2000" dirty="0"/>
          </a:p>
          <a:p>
            <a:endParaRPr lang="en-AU" sz="2000" dirty="0" smtClean="0"/>
          </a:p>
          <a:p>
            <a:r>
              <a:rPr lang="en-AU" sz="2000" dirty="0"/>
              <a:t>Each of the three stages are in turn addressed by five complementary components of </a:t>
            </a:r>
            <a:r>
              <a:rPr lang="en-AU" sz="2000" dirty="0" smtClean="0"/>
              <a:t>the education </a:t>
            </a:r>
            <a:r>
              <a:rPr lang="en-AU" sz="2000" dirty="0"/>
              <a:t>system to form the following </a:t>
            </a:r>
            <a:r>
              <a:rPr lang="en-AU" sz="2000" dirty="0" smtClean="0"/>
              <a:t>matrix ..</a:t>
            </a:r>
          </a:p>
          <a:p>
            <a:endParaRPr lang="en-AU" sz="2000" dirty="0"/>
          </a:p>
          <a:p>
            <a:endParaRPr lang="en-AU" sz="2000" dirty="0"/>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328" y="4283769"/>
            <a:ext cx="80105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78695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12576"/>
            <a:ext cx="9144000" cy="1432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 y="44028"/>
            <a:ext cx="1328415" cy="132841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46310"/>
            <a:ext cx="3486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73" y="33766"/>
            <a:ext cx="2199454" cy="1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txBox="1">
            <a:spLocks noChangeArrowheads="1"/>
          </p:cNvSpPr>
          <p:nvPr/>
        </p:nvSpPr>
        <p:spPr bwMode="auto">
          <a:xfrm>
            <a:off x="2307954" y="1443100"/>
            <a:ext cx="6192688" cy="400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Tahoma" charset="0"/>
              </a:defRPr>
            </a:lvl2pPr>
            <a:lvl3pPr algn="l" rtl="0" eaLnBrk="0" fontAlgn="base" hangingPunct="0">
              <a:spcBef>
                <a:spcPct val="0"/>
              </a:spcBef>
              <a:spcAft>
                <a:spcPct val="0"/>
              </a:spcAft>
              <a:defRPr sz="3600" b="1">
                <a:solidFill>
                  <a:srgbClr val="003366"/>
                </a:solidFill>
                <a:latin typeface="Tahoma" charset="0"/>
              </a:defRPr>
            </a:lvl3pPr>
            <a:lvl4pPr algn="l" rtl="0" eaLnBrk="0" fontAlgn="base" hangingPunct="0">
              <a:spcBef>
                <a:spcPct val="0"/>
              </a:spcBef>
              <a:spcAft>
                <a:spcPct val="0"/>
              </a:spcAft>
              <a:defRPr sz="3600" b="1">
                <a:solidFill>
                  <a:srgbClr val="003366"/>
                </a:solidFill>
                <a:latin typeface="Tahoma" charset="0"/>
              </a:defRPr>
            </a:lvl4pPr>
            <a:lvl5pPr algn="l" rtl="0" eaLnBrk="0" fontAlgn="base" hangingPunct="0">
              <a:spcBef>
                <a:spcPct val="0"/>
              </a:spcBef>
              <a:spcAft>
                <a:spcPct val="0"/>
              </a:spcAft>
              <a:defRPr sz="3600" b="1">
                <a:solidFill>
                  <a:srgbClr val="003366"/>
                </a:solidFill>
                <a:latin typeface="Tahoma" charset="0"/>
              </a:defRPr>
            </a:lvl5pPr>
            <a:lvl6pPr marL="457200" algn="l" rtl="0" fontAlgn="base">
              <a:spcBef>
                <a:spcPct val="0"/>
              </a:spcBef>
              <a:spcAft>
                <a:spcPct val="0"/>
              </a:spcAft>
              <a:defRPr sz="3600" b="1">
                <a:solidFill>
                  <a:srgbClr val="003366"/>
                </a:solidFill>
                <a:latin typeface="Tahoma" charset="0"/>
              </a:defRPr>
            </a:lvl6pPr>
            <a:lvl7pPr marL="914400" algn="l" rtl="0" fontAlgn="base">
              <a:spcBef>
                <a:spcPct val="0"/>
              </a:spcBef>
              <a:spcAft>
                <a:spcPct val="0"/>
              </a:spcAft>
              <a:defRPr sz="3600" b="1">
                <a:solidFill>
                  <a:srgbClr val="003366"/>
                </a:solidFill>
                <a:latin typeface="Tahoma" charset="0"/>
              </a:defRPr>
            </a:lvl7pPr>
            <a:lvl8pPr marL="1371600" algn="l" rtl="0" fontAlgn="base">
              <a:spcBef>
                <a:spcPct val="0"/>
              </a:spcBef>
              <a:spcAft>
                <a:spcPct val="0"/>
              </a:spcAft>
              <a:defRPr sz="3600" b="1">
                <a:solidFill>
                  <a:srgbClr val="003366"/>
                </a:solidFill>
                <a:latin typeface="Tahoma" charset="0"/>
              </a:defRPr>
            </a:lvl8pPr>
            <a:lvl9pPr marL="1828800" algn="l" rtl="0" fontAlgn="base">
              <a:spcBef>
                <a:spcPct val="0"/>
              </a:spcBef>
              <a:spcAft>
                <a:spcPct val="0"/>
              </a:spcAft>
              <a:defRPr sz="3600" b="1">
                <a:solidFill>
                  <a:srgbClr val="003366"/>
                </a:solidFill>
                <a:latin typeface="Tahoma" charset="0"/>
              </a:defRPr>
            </a:lvl9pPr>
          </a:lstStyle>
          <a:p>
            <a:pPr eaLnBrk="1" hangingPunct="1"/>
            <a:r>
              <a:rPr lang="en-AU" sz="2000" dirty="0" smtClean="0"/>
              <a:t>eLearning UNESCO model  (2008) -  continued</a:t>
            </a:r>
          </a:p>
        </p:txBody>
      </p:sp>
      <p:sp>
        <p:nvSpPr>
          <p:cNvPr id="4" name="Content Placeholder 3"/>
          <p:cNvSpPr>
            <a:spLocks noGrp="1"/>
          </p:cNvSpPr>
          <p:nvPr>
            <p:ph idx="1"/>
          </p:nvPr>
        </p:nvSpPr>
        <p:spPr>
          <a:xfrm>
            <a:off x="334997" y="6165304"/>
            <a:ext cx="8482042" cy="504056"/>
          </a:xfrm>
        </p:spPr>
        <p:txBody>
          <a:bodyPr/>
          <a:lstStyle/>
          <a:p>
            <a:r>
              <a:rPr lang="en-AU" sz="2000" dirty="0" smtClean="0">
                <a:hlinkClick r:id="rId6"/>
              </a:rPr>
              <a:t>http</a:t>
            </a:r>
            <a:r>
              <a:rPr lang="en-AU" sz="2000" dirty="0">
                <a:hlinkClick r:id="rId6"/>
              </a:rPr>
              <a:t>://</a:t>
            </a:r>
            <a:r>
              <a:rPr lang="en-AU" sz="2000" dirty="0" smtClean="0">
                <a:hlinkClick r:id="rId6"/>
              </a:rPr>
              <a:t>unesdoc.unesco.org/images/0015/001562/156207e.pdf</a:t>
            </a:r>
            <a:endParaRPr lang="en-AU" sz="2000" dirty="0" smtClean="0"/>
          </a:p>
          <a:p>
            <a:endParaRPr lang="en-AU" sz="2000"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444" y="2060848"/>
            <a:ext cx="824865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28590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00"/>
        </a:solidFill>
        <a:ln w="9525" cap="flat" cmpd="sng" algn="ctr">
          <a:solidFill>
            <a:srgbClr val="003366"/>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9900"/>
        </a:solidFill>
        <a:ln w="9525" cap="flat" cmpd="sng" algn="ctr">
          <a:solidFill>
            <a:srgbClr val="003366"/>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1" i="0" u="none" strike="noStrike" cap="none" normalizeH="0" baseline="0" smtClean="0">
            <a:ln>
              <a:noFill/>
            </a:ln>
            <a:solidFill>
              <a:schemeClr val="tx1"/>
            </a:solidFill>
            <a:effectLst/>
            <a:latin typeface="Arial" charset="0"/>
          </a:defRPr>
        </a:defPPr>
      </a:lstStyle>
    </a:lnDef>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Office\Templates\1033\Selling a Product or Service.pot</Template>
  <TotalTime>7529</TotalTime>
  <Words>2060</Words>
  <Application>Microsoft Office PowerPoint</Application>
  <PresentationFormat>On-screen Show (4:3)</PresentationFormat>
  <Paragraphs>252</Paragraphs>
  <Slides>30</Slides>
  <Notes>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Selling a Product or Service</vt:lpstr>
      <vt:lpstr>Custom Design</vt:lpstr>
      <vt:lpstr>1_Custom Design</vt:lpstr>
      <vt:lpstr>PowerPoint Presentation</vt:lpstr>
      <vt:lpstr>What is eLearning ?</vt:lpstr>
      <vt:lpstr>Session Objectives</vt:lpstr>
      <vt:lpstr>Digitization </vt:lpstr>
      <vt:lpstr>eLearning ? Engagement or Edutainment ?</vt:lpstr>
      <vt:lpstr>eLearning Overview </vt:lpstr>
      <vt:lpstr>eLearning Overview (contd) </vt:lpstr>
      <vt:lpstr>PowerPoint Presentation</vt:lpstr>
      <vt:lpstr>PowerPoint Presentation</vt:lpstr>
      <vt:lpstr>PowerPoint Presentation</vt:lpstr>
      <vt:lpstr>PowerPoint Presentation</vt:lpstr>
      <vt:lpstr>PowerPoint Presentation</vt:lpstr>
      <vt:lpstr>PowerPoint Presentation</vt:lpstr>
      <vt:lpstr>Research on eLearning ?   (video )</vt:lpstr>
      <vt:lpstr>Research on eLearning ? ( contd )</vt:lpstr>
      <vt:lpstr>Research on eLearning ? ( contd )</vt:lpstr>
      <vt:lpstr>Aligning Curriculum, Instruction and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sustained,  embedded eLearning?</vt:lpstr>
      <vt:lpstr>epotential </vt:lpstr>
      <vt:lpstr>Necessary and Sufficient</vt:lpstr>
      <vt:lpstr>Now what ?</vt:lpstr>
      <vt:lpstr>   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Kevork Krozian</cp:lastModifiedBy>
  <cp:revision>467</cp:revision>
  <cp:lastPrinted>1601-01-01T00:00:00Z</cp:lastPrinted>
  <dcterms:created xsi:type="dcterms:W3CDTF">1601-01-01T00:00:00Z</dcterms:created>
  <dcterms:modified xsi:type="dcterms:W3CDTF">2013-08-12T03:55:10Z</dcterms:modified>
</cp:coreProperties>
</file>